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88" r:id="rId3"/>
    <p:sldId id="285" r:id="rId4"/>
    <p:sldId id="286" r:id="rId5"/>
    <p:sldId id="282" r:id="rId6"/>
    <p:sldId id="270" r:id="rId7"/>
    <p:sldId id="260" r:id="rId8"/>
    <p:sldId id="283" r:id="rId9"/>
    <p:sldId id="261" r:id="rId10"/>
    <p:sldId id="262" r:id="rId11"/>
    <p:sldId id="263" r:id="rId12"/>
    <p:sldId id="257" r:id="rId13"/>
    <p:sldId id="264" r:id="rId14"/>
    <p:sldId id="269" r:id="rId15"/>
    <p:sldId id="265" r:id="rId16"/>
    <p:sldId id="266" r:id="rId17"/>
    <p:sldId id="267" r:id="rId18"/>
    <p:sldId id="274" r:id="rId19"/>
    <p:sldId id="275" r:id="rId20"/>
    <p:sldId id="280" r:id="rId21"/>
    <p:sldId id="281" r:id="rId22"/>
    <p:sldId id="279" r:id="rId23"/>
    <p:sldId id="276" r:id="rId24"/>
    <p:sldId id="28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 snapToGrid="0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B5CE90-32CB-E32C-2A5B-B71893533E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BA37299-147D-C2D1-F5E3-DC1D527967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BFDD8E4-14F2-8ACD-C916-360B438EB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05FD8-4AF9-45AE-A848-78EA51FFB883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0F974D9-1400-01D4-2934-79F90D99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FE3CA34-C800-3809-D920-FB434AB9E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BBBB-A2D8-4058-924A-93B4A7BD4B1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13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0A0F42-5DB3-E38C-5B94-43F5C87E0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E690B1F-EA00-B996-0A74-7345141E47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5E93C52-71E7-0D52-2FBA-F6AA0ACFD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05FD8-4AF9-45AE-A848-78EA51FFB883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C9CF7BC-633F-EFFD-417C-2166504AE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3065A67-0CB7-9F97-38AC-C1A801098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BBBB-A2D8-4058-924A-93B4A7BD4B1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728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0BBF994-DE4D-33AB-AC3B-04AFA9D601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66DC13C-53B8-D191-0442-0EEEB2307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4641082-7481-3BF7-3645-D58201989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05FD8-4AF9-45AE-A848-78EA51FFB883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AC431BF-162A-FAF2-3B45-80A6596B5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D460DB-B8BA-13B7-7BBE-D7CABFD90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BBBB-A2D8-4058-924A-93B4A7BD4B1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445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A1C06F-7D5A-71FC-9E96-A036FF7EE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FE4147-1DE6-F529-79FE-44CD544F2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B4528DC-700E-7982-B9AA-2037C8EC1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05FD8-4AF9-45AE-A848-78EA51FFB883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C31BA43-874E-CAED-0FAD-1054151EA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A2BF8C-0403-DFDD-0903-572D52B2B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BBBB-A2D8-4058-924A-93B4A7BD4B1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574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3179E7-07BA-D8A6-F261-994032F36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6766D26-740D-1270-55BE-7A3404533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D841B5-5F6C-7710-4CC8-D3AD51357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05FD8-4AF9-45AE-A848-78EA51FFB883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C05D922-433E-AE31-5559-EE37AFFB9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D8BE98B-BE9C-5F75-A9E2-2D43ADC4C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BBBB-A2D8-4058-924A-93B4A7BD4B1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889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75FDD5-186F-107D-8E58-302AC557C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AEE924-CE34-79E8-C7DD-4E6E53211C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F609AD1-D5D9-CB09-D897-FD5B14200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A52A479-BE90-7253-EBE1-611C60AE5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05FD8-4AF9-45AE-A848-78EA51FFB883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8E7D00F-D3DC-479C-BFCB-C61B13FC7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389676-427C-55C3-717F-6C5BF4C80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BBBB-A2D8-4058-924A-93B4A7BD4B1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42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48266B-1093-91DB-A521-4260D3D5A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6AAE041-4366-1F3C-2055-A2AD56EE4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8C9BDBC-BF3B-6724-9647-896B1D968C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577C195-CA19-5BB1-602D-2EC29A412C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D7010EC-FEAB-B1AC-E2BB-431F90072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F3077A9-6831-BA6F-3347-4191E9236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05FD8-4AF9-45AE-A848-78EA51FFB883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ACCC272-AAE2-1D73-8834-61DEDC085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234567A-3802-890C-B8BD-E2E47941F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BBBB-A2D8-4058-924A-93B4A7BD4B1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768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C78C1-58B9-6C97-8955-7DFCAA97F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5B7E73C-6BE1-BDF6-0AD1-6C8CBAC48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05FD8-4AF9-45AE-A848-78EA51FFB883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488CA94-D569-CC6E-5918-A9F56A220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40D22F6-18A8-F984-38DF-D9634A7AE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BBBB-A2D8-4058-924A-93B4A7BD4B1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136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F9E0C20-F66C-AC82-57CC-B2BA60B7E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05FD8-4AF9-45AE-A848-78EA51FFB883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1CA6B9C-944A-A3A0-DB50-CBCE95CE4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2DE9323-3A28-07D5-6474-0C0C3CF66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BBBB-A2D8-4058-924A-93B4A7BD4B1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458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B23298-48FC-3689-E3C0-89BB400A9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D638D2F-9A1C-6C6E-8526-CDD7CA905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7194501-F209-4396-FB86-732F83E6F7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AC1B6CE-9DE5-7DE8-9470-7FD021480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05FD8-4AF9-45AE-A848-78EA51FFB883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C6E7B1F-9D29-F992-9A94-7F8C7F384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95CDAA7-BB75-F5EA-CD57-7ED05F2D8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BBBB-A2D8-4058-924A-93B4A7BD4B1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564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7393CD-C38B-256D-BA51-F5FB8BF54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BA2C4B3-8672-BCE4-6554-4E22AFC186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ECF3DA2-CB48-7670-CB7F-1520804206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2587358-7BAD-078E-42DE-DCDF8FABA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05FD8-4AF9-45AE-A848-78EA51FFB883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834E319-52B5-A5B4-E653-F581C12D3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0A210FD-6EA2-CE45-05AB-166623D46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BBBB-A2D8-4058-924A-93B4A7BD4B1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76C692B-44B9-19AA-C941-261FE237F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52A066A-9DD7-E81F-74BC-BB0CBDFBC9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DF3091-D77F-C2D0-0813-FC220CDA7F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05FD8-4AF9-45AE-A848-78EA51FFB883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A46203B-FCC2-675B-2F42-775ED89785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3057DF4-4E72-837C-E128-A9D5AB4C47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4BBBB-A2D8-4058-924A-93B4A7BD4B1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056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7A1055A-18DE-4681-BB0E-8783E331F0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de-DE" dirty="0"/>
              <a:t>Der offene Dialog</a:t>
            </a:r>
            <a:endParaRPr lang="en-GB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BA7EAB3-1B57-0CCD-A3A4-030FED2B10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>
            <a:normAutofit/>
          </a:bodyPr>
          <a:lstStyle/>
          <a:p>
            <a:pPr algn="r"/>
            <a:endParaRPr lang="de-DE" sz="2200" dirty="0"/>
          </a:p>
          <a:p>
            <a:pPr algn="r"/>
            <a:r>
              <a:rPr lang="de-DE" sz="2200" dirty="0"/>
              <a:t>Ein bedürfnisorientierter Ansatz</a:t>
            </a:r>
          </a:p>
        </p:txBody>
      </p:sp>
    </p:spTree>
    <p:extLst>
      <p:ext uri="{BB962C8B-B14F-4D97-AF65-F5344CB8AC3E}">
        <p14:creationId xmlns:p14="http://schemas.microsoft.com/office/powerpoint/2010/main" val="410422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DF1DF45-5250-0F75-2269-B38F79397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 sz="2800">
                <a:solidFill>
                  <a:srgbClr val="FFFFFF"/>
                </a:solidFill>
              </a:rPr>
              <a:t>Bedürfnisorientierter Ansatz</a:t>
            </a:r>
            <a:endParaRPr lang="en-GB" sz="28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2E33633-80BD-AF04-4EE7-312BE4825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e-DE"/>
              <a:t>Annahme:</a:t>
            </a:r>
          </a:p>
          <a:p>
            <a:pPr marL="0" indent="0">
              <a:buNone/>
            </a:pPr>
            <a:endParaRPr lang="de-DE"/>
          </a:p>
          <a:p>
            <a:pPr marL="0" indent="0">
              <a:buNone/>
            </a:pPr>
            <a:endParaRPr lang="de-DE"/>
          </a:p>
          <a:p>
            <a:pPr marL="0" indent="0">
              <a:buNone/>
            </a:pPr>
            <a:r>
              <a:rPr lang="de-DE"/>
              <a:t>Psychosen sind nicht Zeichen einer chronischen Erkrankung, sondern ein Weg des Umgangs mit einer Krise</a:t>
            </a:r>
          </a:p>
          <a:p>
            <a:pPr marL="0" indent="0">
              <a:buNone/>
            </a:pPr>
            <a:endParaRPr lang="de-DE"/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714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17120AC-A219-A556-D8E3-A48FF40F0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 sz="2800">
                <a:solidFill>
                  <a:srgbClr val="FFFFFF"/>
                </a:solidFill>
              </a:rPr>
              <a:t>Bedürfnisorientierter Ansatz</a:t>
            </a:r>
            <a:endParaRPr lang="en-GB" sz="28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3ADBBC-643E-7FF2-056B-6587B0496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dirty="0"/>
              <a:t>Das bedeutet:</a:t>
            </a:r>
          </a:p>
          <a:p>
            <a:endParaRPr lang="de-DE" dirty="0"/>
          </a:p>
          <a:p>
            <a:r>
              <a:rPr lang="de-DE" dirty="0"/>
              <a:t>Keine Fokussierung auf Kontrolle und Symptombeseitigung</a:t>
            </a:r>
          </a:p>
          <a:p>
            <a:r>
              <a:rPr lang="de-DE" dirty="0"/>
              <a:t>Dialogische therapeutische Prozesse</a:t>
            </a:r>
          </a:p>
          <a:p>
            <a:r>
              <a:rPr lang="de-DE" dirty="0"/>
              <a:t>Verstehen als Ziel</a:t>
            </a:r>
          </a:p>
          <a:p>
            <a:r>
              <a:rPr lang="de-DE" dirty="0"/>
              <a:t>Aufgabe der Dominanz des Therapeuten im therapeutischen Prozess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2522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06116DD-4D24-6D44-2B39-DEE9F6EEC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Praktische Umsetzung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5C9C64-73CB-3BDF-DC54-CE6DED169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e-DE"/>
              <a:t>Schnelle Frühintervention</a:t>
            </a:r>
          </a:p>
          <a:p>
            <a:r>
              <a:rPr lang="de-DE"/>
              <a:t>Einbeziehung der Familie und des Netzwerkes</a:t>
            </a:r>
          </a:p>
          <a:p>
            <a:r>
              <a:rPr lang="de-DE"/>
              <a:t>Behandlungsplan mit dem Ziel, die Veränderungsbedürfnisse und spezifischen Erfordernisse jedes Patienten und seines Netzwerkes einzubeziehen</a:t>
            </a:r>
          </a:p>
          <a:p>
            <a:r>
              <a:rPr lang="de-DE"/>
              <a:t>Integration verschiedener Behandlungsmethoden</a:t>
            </a:r>
          </a:p>
          <a:p>
            <a:pPr marL="0" indent="0">
              <a:buNone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25187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868A57F-43BC-7EDB-60FD-F34611DB2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Praktische Umsetzung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943A7FB-AB5F-89AF-8B30-6DE2A67F8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endParaRPr lang="de-DE"/>
          </a:p>
          <a:p>
            <a:r>
              <a:rPr lang="de-DE"/>
              <a:t>Therapeutische Grundhaltung als Basisorientierung aller Mitarbeiter in Untersuchung und Behandlung</a:t>
            </a:r>
          </a:p>
          <a:p>
            <a:r>
              <a:rPr lang="de-DE"/>
              <a:t>Betrachtung von Behandlung als kontinuierlicher Prozess</a:t>
            </a:r>
          </a:p>
          <a:p>
            <a:r>
              <a:rPr lang="de-DE"/>
              <a:t>Toleranz von Unsicherheit</a:t>
            </a:r>
          </a:p>
          <a:p>
            <a:r>
              <a:rPr lang="de-DE"/>
              <a:t>Initial Verzicht auf Neuroleptika</a:t>
            </a:r>
          </a:p>
          <a:p>
            <a:pPr marL="0" indent="0">
              <a:buNone/>
            </a:pPr>
            <a:endParaRPr lang="de-DE"/>
          </a:p>
          <a:p>
            <a:r>
              <a:rPr lang="de-DE"/>
              <a:t>Ziel: das gemeinsame Verstehen</a:t>
            </a:r>
            <a:endParaRPr lang="en-GB"/>
          </a:p>
          <a:p>
            <a:endParaRPr lang="de-DE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465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47B09D6-E9AB-1196-DBB4-E3DFE6460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Methodik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FDD88FB-2D6F-48A8-7237-A36C8FED4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e-DE"/>
              <a:t>Netzwerkgespräche sind die zentrale Intervention</a:t>
            </a:r>
          </a:p>
          <a:p>
            <a:endParaRPr lang="de-DE"/>
          </a:p>
          <a:p>
            <a:r>
              <a:rPr lang="de-DE"/>
              <a:t>Mind. 90 Minuten</a:t>
            </a:r>
          </a:p>
          <a:p>
            <a:endParaRPr lang="de-DE"/>
          </a:p>
          <a:p>
            <a:r>
              <a:rPr lang="de-DE"/>
              <a:t>Mind. 2 Teammitglieder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759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DCD6D61-4373-98A9-35CA-02B4DE17C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</a:rPr>
              <a:t>Methodik</a:t>
            </a:r>
            <a:br>
              <a:rPr lang="de-DE" dirty="0">
                <a:solidFill>
                  <a:srgbClr val="FFFFFF"/>
                </a:solidFill>
                <a:cs typeface="Calibri Light"/>
              </a:rPr>
            </a:br>
            <a:br>
              <a:rPr lang="de-DE" dirty="0">
                <a:cs typeface="Calibri Light"/>
              </a:rPr>
            </a:br>
            <a:r>
              <a:rPr lang="de-DE" sz="2800" dirty="0">
                <a:solidFill>
                  <a:srgbClr val="FFFFFF"/>
                </a:solidFill>
                <a:cs typeface="Calibri Light"/>
              </a:rPr>
              <a:t>Patientenzentrierung</a:t>
            </a:r>
            <a:br>
              <a:rPr lang="de-DE" sz="2800" dirty="0"/>
            </a:br>
            <a:endParaRPr lang="de-DE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8CB6B0-1514-A330-25FF-E26E23388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de-DE"/>
          </a:p>
          <a:p>
            <a:r>
              <a:rPr lang="de-DE"/>
              <a:t>Das „Problem“ wird durch den Patienten bzw. seinem nahen Umfeld definiert</a:t>
            </a:r>
          </a:p>
          <a:p>
            <a:r>
              <a:rPr lang="de-DE"/>
              <a:t>Auswahl des Netzwerkes durch Patienten</a:t>
            </a:r>
          </a:p>
          <a:p>
            <a:r>
              <a:rPr lang="de-DE"/>
              <a:t>Anpassung von Frequenz und Intensität an Symptomatik</a:t>
            </a:r>
          </a:p>
          <a:p>
            <a:r>
              <a:rPr lang="de-DE"/>
              <a:t>Kontinuität des Behandlungsteams</a:t>
            </a:r>
          </a:p>
          <a:p>
            <a:r>
              <a:rPr lang="de-DE"/>
              <a:t>Sicherheit durch Verlässlichkeit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5833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C992C5B-EE34-5C8F-7F62-4FECF97AF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</a:rPr>
              <a:t>Methodik</a:t>
            </a:r>
            <a:br>
              <a:rPr lang="de-DE" dirty="0">
                <a:solidFill>
                  <a:srgbClr val="FFFFFF"/>
                </a:solidFill>
              </a:rPr>
            </a:br>
            <a:br>
              <a:rPr lang="de-DE" dirty="0"/>
            </a:br>
            <a:r>
              <a:rPr lang="de-DE" sz="2800" dirty="0">
                <a:solidFill>
                  <a:srgbClr val="FFFFFF"/>
                </a:solidFill>
                <a:cs typeface="Calibri Light"/>
              </a:rPr>
              <a:t>therapeutische </a:t>
            </a:r>
            <a:br>
              <a:rPr lang="de-DE" sz="2800" dirty="0">
                <a:solidFill>
                  <a:srgbClr val="FFFFFF"/>
                </a:solidFill>
                <a:cs typeface="Calibri Light"/>
              </a:rPr>
            </a:br>
            <a:r>
              <a:rPr lang="de-DE" sz="2800" dirty="0">
                <a:solidFill>
                  <a:srgbClr val="FFFFFF"/>
                </a:solidFill>
                <a:cs typeface="Calibri Light"/>
              </a:rPr>
              <a:t>Haltung</a:t>
            </a:r>
            <a:endParaRPr lang="de-DE" dirty="0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D2CBF94-314D-0670-6BCB-217964160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e-DE" dirty="0"/>
              <a:t>Reflektion des innerpsychischen Erlebens</a:t>
            </a:r>
          </a:p>
          <a:p>
            <a:r>
              <a:rPr lang="de-DE" dirty="0"/>
              <a:t>Alle Perspektiven berücksichtigen</a:t>
            </a:r>
            <a:endParaRPr lang="de-DE" dirty="0">
              <a:cs typeface="Calibri"/>
            </a:endParaRPr>
          </a:p>
          <a:p>
            <a:r>
              <a:rPr lang="de-DE" dirty="0"/>
              <a:t>Verzicht auf Empfehlungen</a:t>
            </a:r>
            <a:endParaRPr lang="de-DE" dirty="0">
              <a:cs typeface="Calibri"/>
            </a:endParaRPr>
          </a:p>
          <a:p>
            <a:r>
              <a:rPr lang="de-DE" dirty="0"/>
              <a:t>Primär Dialog, nicht Veränderungsprozess</a:t>
            </a:r>
            <a:endParaRPr lang="de-DE" dirty="0">
              <a:cs typeface="Calibri"/>
            </a:endParaRPr>
          </a:p>
          <a:p>
            <a:r>
              <a:rPr lang="de-DE" dirty="0"/>
              <a:t>Therapeut als Förderer des Dialogs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85454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C14F9F7-8F8D-D970-04CF-729364535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</a:rPr>
              <a:t>Methodik</a:t>
            </a:r>
            <a:br>
              <a:rPr lang="de-DE" dirty="0">
                <a:solidFill>
                  <a:srgbClr val="FFFFFF"/>
                </a:solidFill>
              </a:rPr>
            </a:br>
            <a:br>
              <a:rPr lang="de-DE" dirty="0"/>
            </a:br>
            <a:r>
              <a:rPr lang="de-DE" sz="2800" dirty="0">
                <a:solidFill>
                  <a:srgbClr val="FFFFFF"/>
                </a:solidFill>
                <a:cs typeface="Calibri Light"/>
              </a:rPr>
              <a:t>spezifische Gesprächstechniken</a:t>
            </a:r>
            <a:endParaRPr lang="de-DE" dirty="0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744973F-13B1-BF41-A035-94E0959CF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e-DE" dirty="0"/>
              <a:t>Fokus auf Zuhören und Antworten</a:t>
            </a:r>
          </a:p>
          <a:p>
            <a:r>
              <a:rPr lang="de-DE" dirty="0"/>
              <a:t>Offene Fragen</a:t>
            </a:r>
          </a:p>
          <a:p>
            <a:r>
              <a:rPr lang="de-DE" dirty="0" err="1"/>
              <a:t>Antizipatorische</a:t>
            </a:r>
            <a:r>
              <a:rPr lang="de-DE" dirty="0"/>
              <a:t> und zirkuläre Fragen</a:t>
            </a:r>
          </a:p>
          <a:p>
            <a:r>
              <a:rPr lang="de-DE" dirty="0"/>
              <a:t>Keine Interpretationen des Gesagten</a:t>
            </a:r>
          </a:p>
          <a:p>
            <a:r>
              <a:rPr lang="de-DE" dirty="0"/>
              <a:t>Wörtliches Aufgreifen des Gesagten</a:t>
            </a:r>
          </a:p>
          <a:p>
            <a:r>
              <a:rPr lang="de-DE" dirty="0"/>
              <a:t>Identifikation von Schlüsselwörtern</a:t>
            </a:r>
          </a:p>
          <a:p>
            <a:r>
              <a:rPr lang="de-DE" dirty="0"/>
              <a:t>Nutzung von Reflektionen zur Erzielung einer Polyphonie</a:t>
            </a:r>
          </a:p>
          <a:p>
            <a:r>
              <a:rPr lang="de-DE" dirty="0"/>
              <a:t>Metakommunikation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985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FFFE9CB-B7F3-2F97-A8AF-3B3A34518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</a:rPr>
              <a:t>Umsetzung im </a:t>
            </a:r>
            <a:r>
              <a:rPr lang="de-DE" dirty="0" err="1">
                <a:solidFill>
                  <a:srgbClr val="FFFFFF"/>
                </a:solidFill>
              </a:rPr>
              <a:t>SpDi</a:t>
            </a:r>
            <a:br>
              <a:rPr lang="de-DE" dirty="0">
                <a:solidFill>
                  <a:srgbClr val="FFFFFF"/>
                </a:solidFill>
              </a:rPr>
            </a:br>
            <a:br>
              <a:rPr lang="de-DE" dirty="0">
                <a:solidFill>
                  <a:srgbClr val="FFFFFF"/>
                </a:solidFill>
              </a:rPr>
            </a:br>
            <a:r>
              <a:rPr lang="de-DE" sz="2800" dirty="0">
                <a:solidFill>
                  <a:srgbClr val="FFFFFF"/>
                </a:solidFill>
              </a:rPr>
              <a:t>Einführung der Methodik</a:t>
            </a: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9AC6C5-FB20-AA84-5EA9-4CA199EBD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de-DE" sz="3200" dirty="0"/>
          </a:p>
          <a:p>
            <a:r>
              <a:rPr lang="en-GB" dirty="0" err="1"/>
              <a:t>Klientenohr</a:t>
            </a:r>
            <a:r>
              <a:rPr lang="en-GB" dirty="0"/>
              <a:t> in der </a:t>
            </a:r>
            <a:r>
              <a:rPr lang="en-GB" dirty="0" err="1"/>
              <a:t>Teambesprechung</a:t>
            </a:r>
            <a:endParaRPr lang="en-GB" dirty="0"/>
          </a:p>
          <a:p>
            <a:endParaRPr lang="en-GB" dirty="0"/>
          </a:p>
          <a:p>
            <a:r>
              <a:rPr lang="en-GB" dirty="0" err="1"/>
              <a:t>Fallbesprechung</a:t>
            </a:r>
            <a:r>
              <a:rPr lang="en-GB" dirty="0"/>
              <a:t> </a:t>
            </a:r>
            <a:r>
              <a:rPr lang="en-GB" dirty="0" err="1"/>
              <a:t>mit</a:t>
            </a:r>
            <a:r>
              <a:rPr lang="en-GB" dirty="0"/>
              <a:t> reflecting team</a:t>
            </a:r>
          </a:p>
          <a:p>
            <a:endParaRPr lang="en-GB" dirty="0"/>
          </a:p>
          <a:p>
            <a:r>
              <a:rPr lang="en-GB" dirty="0" err="1"/>
              <a:t>Übungen</a:t>
            </a:r>
            <a:r>
              <a:rPr lang="en-GB" dirty="0"/>
              <a:t> in </a:t>
            </a:r>
            <a:r>
              <a:rPr lang="en-GB" dirty="0" err="1"/>
              <a:t>Kleingruppen</a:t>
            </a:r>
            <a:endParaRPr lang="en-GB" dirty="0"/>
          </a:p>
          <a:p>
            <a:endParaRPr lang="en-GB" dirty="0"/>
          </a:p>
          <a:p>
            <a:r>
              <a:rPr lang="en-GB" dirty="0" err="1"/>
              <a:t>Anwendungen</a:t>
            </a:r>
            <a:r>
              <a:rPr lang="en-GB" dirty="0"/>
              <a:t> von </a:t>
            </a:r>
            <a:r>
              <a:rPr lang="en-GB" dirty="0" err="1"/>
              <a:t>Tandemgesprächen</a:t>
            </a:r>
            <a:r>
              <a:rPr lang="en-GB" dirty="0"/>
              <a:t>, </a:t>
            </a:r>
            <a:r>
              <a:rPr lang="en-GB" dirty="0" err="1"/>
              <a:t>Metakommunikation</a:t>
            </a:r>
            <a:r>
              <a:rPr lang="en-GB" dirty="0"/>
              <a:t>, </a:t>
            </a:r>
            <a:r>
              <a:rPr lang="en-GB" dirty="0" err="1"/>
              <a:t>Reflektieren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09938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B9E3691-A876-852F-DFAC-1C0F1C583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</a:rPr>
              <a:t>Umsetzung im </a:t>
            </a:r>
            <a:r>
              <a:rPr lang="de-DE" dirty="0" err="1">
                <a:solidFill>
                  <a:srgbClr val="FFFFFF"/>
                </a:solidFill>
              </a:rPr>
              <a:t>SpDi</a:t>
            </a:r>
            <a:br>
              <a:rPr lang="de-DE" dirty="0">
                <a:solidFill>
                  <a:srgbClr val="FFFFFF"/>
                </a:solidFill>
              </a:rPr>
            </a:br>
            <a:br>
              <a:rPr lang="de-DE" dirty="0">
                <a:solidFill>
                  <a:srgbClr val="FFFFFF"/>
                </a:solidFill>
              </a:rPr>
            </a:br>
            <a:r>
              <a:rPr lang="de-DE" sz="2800" dirty="0">
                <a:solidFill>
                  <a:srgbClr val="FFFFFF"/>
                </a:solidFill>
              </a:rPr>
              <a:t>Änderung der </a:t>
            </a:r>
            <a:r>
              <a:rPr lang="de-DE" sz="2800" dirty="0" err="1">
                <a:solidFill>
                  <a:srgbClr val="FFFFFF"/>
                </a:solidFill>
              </a:rPr>
              <a:t>Orga</a:t>
            </a:r>
            <a:r>
              <a:rPr lang="de-DE" sz="2800" dirty="0">
                <a:solidFill>
                  <a:srgbClr val="FFFFFF"/>
                </a:solidFill>
              </a:rPr>
              <a:t>- </a:t>
            </a:r>
            <a:r>
              <a:rPr lang="de-DE" sz="2800" dirty="0" err="1">
                <a:solidFill>
                  <a:srgbClr val="FFFFFF"/>
                </a:solidFill>
              </a:rPr>
              <a:t>nisationsstruktur</a:t>
            </a:r>
            <a:r>
              <a:rPr lang="de-DE" sz="2800" dirty="0">
                <a:solidFill>
                  <a:srgbClr val="FFFFFF"/>
                </a:solidFill>
              </a:rPr>
              <a:t> </a:t>
            </a: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6C2406B-9EA4-9B2A-DDBF-752D88DB7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e-DE" dirty="0"/>
              <a:t>Aufgabe individueller Verantwortlichkeit</a:t>
            </a:r>
          </a:p>
          <a:p>
            <a:endParaRPr lang="de-DE" dirty="0"/>
          </a:p>
          <a:p>
            <a:r>
              <a:rPr lang="de-DE" dirty="0"/>
              <a:t>Beratung/Kontakte zu zweit</a:t>
            </a:r>
          </a:p>
          <a:p>
            <a:endParaRPr lang="de-DE" dirty="0"/>
          </a:p>
          <a:p>
            <a:r>
              <a:rPr lang="de-DE" dirty="0"/>
              <a:t>Bildung eines Krisenteams</a:t>
            </a:r>
          </a:p>
          <a:p>
            <a:endParaRPr lang="en-GB" dirty="0"/>
          </a:p>
          <a:p>
            <a:r>
              <a:rPr lang="en-GB" dirty="0" err="1"/>
              <a:t>Netzwerkgespräche</a:t>
            </a:r>
            <a:endParaRPr lang="en-GB" dirty="0"/>
          </a:p>
          <a:p>
            <a:endParaRPr lang="en-GB" dirty="0"/>
          </a:p>
          <a:p>
            <a:r>
              <a:rPr lang="en-GB" dirty="0" err="1"/>
              <a:t>Einladung</a:t>
            </a:r>
            <a:r>
              <a:rPr lang="en-GB" dirty="0"/>
              <a:t> von Patient*</a:t>
            </a:r>
            <a:r>
              <a:rPr lang="en-GB" dirty="0" err="1"/>
              <a:t>Innen</a:t>
            </a:r>
            <a:r>
              <a:rPr lang="en-GB" dirty="0"/>
              <a:t> in </a:t>
            </a:r>
            <a:r>
              <a:rPr lang="en-GB" dirty="0" err="1"/>
              <a:t>Teambesprechungen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2265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EC20371-91E9-E96F-D28E-3D2147734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Der offene Dialog</a:t>
            </a:r>
            <a:br>
              <a:rPr lang="de-DE">
                <a:solidFill>
                  <a:srgbClr val="FFFFFF"/>
                </a:solidFill>
              </a:rPr>
            </a:br>
            <a:br>
              <a:rPr lang="de-DE">
                <a:solidFill>
                  <a:srgbClr val="FFFFFF"/>
                </a:solidFill>
              </a:rPr>
            </a:br>
            <a:endParaRPr lang="en-GB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D6AFC7-BD58-3650-E914-5893004F2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fontScale="92500"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de-DE" sz="3500" b="0" i="0" dirty="0">
                <a:solidFill>
                  <a:srgbClr val="000000"/>
                </a:solidFill>
                <a:effectLst/>
                <a:latin typeface="Calibri "/>
              </a:rPr>
              <a:t>Was ich verlernen musste</a:t>
            </a:r>
          </a:p>
          <a:p>
            <a:pPr marL="0" indent="0" algn="l">
              <a:spcAft>
                <a:spcPts val="0"/>
              </a:spcAft>
              <a:buNone/>
            </a:pPr>
            <a:endParaRPr lang="de-DE" sz="2800" b="0" i="0" dirty="0">
              <a:solidFill>
                <a:srgbClr val="000000"/>
              </a:solidFill>
              <a:effectLst/>
              <a:latin typeface="Arial Narrow" panose="020B0606020202030204" pitchFamily="34" charset="0"/>
            </a:endParaRPr>
          </a:p>
          <a:p>
            <a:pPr algn="l">
              <a:spcAft>
                <a:spcPts val="0"/>
              </a:spcAft>
            </a:pPr>
            <a:r>
              <a:rPr lang="de-DE" sz="2800" b="0" i="0" dirty="0">
                <a:solidFill>
                  <a:srgbClr val="000000"/>
                </a:solidFill>
                <a:effectLst/>
                <a:latin typeface="Calibri "/>
              </a:rPr>
              <a:t>denken, ich hätte schon verstanden, um was es geht.</a:t>
            </a:r>
            <a:endParaRPr lang="de-DE" sz="2400" b="0" i="0" dirty="0">
              <a:solidFill>
                <a:srgbClr val="242424"/>
              </a:solidFill>
              <a:effectLst/>
              <a:latin typeface="Calibri "/>
            </a:endParaRPr>
          </a:p>
          <a:p>
            <a:pPr algn="l">
              <a:spcAft>
                <a:spcPts val="0"/>
              </a:spcAft>
            </a:pPr>
            <a:r>
              <a:rPr lang="de-DE" sz="2800" b="0" i="0" dirty="0">
                <a:solidFill>
                  <a:srgbClr val="000000"/>
                </a:solidFill>
                <a:effectLst/>
                <a:latin typeface="Calibri "/>
              </a:rPr>
              <a:t>…Im Gespräch eine Idee im Kopf zu haben, was gut für den Klienten/ die Familie (das System) ist.</a:t>
            </a:r>
            <a:endParaRPr lang="de-DE" sz="2400" b="0" i="0" dirty="0">
              <a:solidFill>
                <a:srgbClr val="242424"/>
              </a:solidFill>
              <a:effectLst/>
              <a:latin typeface="Calibri "/>
            </a:endParaRPr>
          </a:p>
          <a:p>
            <a:pPr algn="l">
              <a:spcAft>
                <a:spcPts val="0"/>
              </a:spcAft>
            </a:pPr>
            <a:r>
              <a:rPr lang="de-DE" sz="2800" b="0" i="0" dirty="0">
                <a:solidFill>
                  <a:srgbClr val="000000"/>
                </a:solidFill>
                <a:effectLst/>
                <a:latin typeface="Calibri "/>
              </a:rPr>
              <a:t>…ein unausgesprochenes Ziel zu verfolgen, zu dem ich den Klienten/ die Familie (das System) mit meinen Fragen hinführen will.</a:t>
            </a:r>
            <a:endParaRPr lang="de-DE" sz="2400" b="0" i="0" dirty="0">
              <a:solidFill>
                <a:srgbClr val="242424"/>
              </a:solidFill>
              <a:effectLst/>
              <a:latin typeface="Calibri "/>
            </a:endParaRPr>
          </a:p>
          <a:p>
            <a:pPr algn="l">
              <a:spcAft>
                <a:spcPts val="0"/>
              </a:spcAft>
            </a:pPr>
            <a:r>
              <a:rPr lang="de-DE" sz="2800" b="0" i="0" dirty="0">
                <a:solidFill>
                  <a:srgbClr val="000000"/>
                </a:solidFill>
                <a:effectLst/>
                <a:latin typeface="Calibri "/>
              </a:rPr>
              <a:t>…beim Zuhören schon die nächste schlaue Frage zu überlegen (und dadurch nicht mehr richtig zuzuhören).</a:t>
            </a:r>
            <a:endParaRPr lang="de-DE" sz="2400" b="0" i="0" dirty="0">
              <a:solidFill>
                <a:srgbClr val="242424"/>
              </a:solidFill>
              <a:effectLst/>
              <a:latin typeface="Calibri "/>
            </a:endParaRPr>
          </a:p>
          <a:p>
            <a:pPr marL="0" indent="0" algn="l">
              <a:spcAft>
                <a:spcPts val="0"/>
              </a:spcAft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70033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DCD6D61-4373-98A9-35CA-02B4DE17C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 fontScale="90000"/>
          </a:bodyPr>
          <a:lstStyle/>
          <a:p>
            <a:br>
              <a:rPr lang="de-DE" dirty="0">
                <a:solidFill>
                  <a:srgbClr val="FFFFFF"/>
                </a:solidFill>
              </a:rPr>
            </a:br>
            <a:r>
              <a:rPr lang="de-DE" dirty="0">
                <a:solidFill>
                  <a:srgbClr val="FFFFFF"/>
                </a:solidFill>
              </a:rPr>
              <a:t>Erfahrungen</a:t>
            </a:r>
            <a:br>
              <a:rPr lang="de-DE" dirty="0">
                <a:solidFill>
                  <a:srgbClr val="FFFFFF"/>
                </a:solidFill>
              </a:rPr>
            </a:br>
            <a:r>
              <a:rPr lang="de-DE" dirty="0">
                <a:solidFill>
                  <a:srgbClr val="FFFFFF"/>
                </a:solidFill>
              </a:rPr>
              <a:t>und</a:t>
            </a:r>
            <a:br>
              <a:rPr lang="de-DE" dirty="0">
                <a:solidFill>
                  <a:srgbClr val="FFFFFF"/>
                </a:solidFill>
              </a:rPr>
            </a:br>
            <a:r>
              <a:rPr lang="de-DE" dirty="0" err="1">
                <a:solidFill>
                  <a:srgbClr val="FFFFFF"/>
                </a:solidFill>
              </a:rPr>
              <a:t>Verände</a:t>
            </a:r>
            <a:r>
              <a:rPr lang="de-DE" dirty="0">
                <a:solidFill>
                  <a:srgbClr val="FFFFFF"/>
                </a:solidFill>
              </a:rPr>
              <a:t>-</a:t>
            </a:r>
            <a:br>
              <a:rPr lang="de-DE" dirty="0">
                <a:solidFill>
                  <a:srgbClr val="FFFFFF"/>
                </a:solidFill>
              </a:rPr>
            </a:br>
            <a:r>
              <a:rPr lang="de-DE" dirty="0" err="1">
                <a:solidFill>
                  <a:srgbClr val="FFFFFF"/>
                </a:solidFill>
              </a:rPr>
              <a:t>rungen</a:t>
            </a:r>
            <a:br>
              <a:rPr lang="de-DE" dirty="0">
                <a:solidFill>
                  <a:srgbClr val="FFFFFF"/>
                </a:solidFill>
                <a:cs typeface="Calibri Light"/>
              </a:rPr>
            </a:br>
            <a:br>
              <a:rPr lang="de-DE" dirty="0">
                <a:cs typeface="Calibri Light"/>
              </a:rPr>
            </a:br>
            <a:br>
              <a:rPr lang="de-DE" sz="2800" dirty="0"/>
            </a:br>
            <a:endParaRPr lang="de-DE" dirty="0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8CB6B0-1514-A330-25FF-E26E23388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lvl="0"/>
            <a:r>
              <a:rPr lang="de-DE" dirty="0">
                <a:solidFill>
                  <a:prstClr val="black"/>
                </a:solidFill>
              </a:rPr>
              <a:t>Veränderungen in bisher unveränderbar erscheinenden Systemen</a:t>
            </a:r>
          </a:p>
          <a:p>
            <a:pPr lvl="0"/>
            <a:endParaRPr lang="de-DE" dirty="0">
              <a:solidFill>
                <a:prstClr val="black"/>
              </a:solidFill>
            </a:endParaRPr>
          </a:p>
          <a:p>
            <a:pPr lvl="0"/>
            <a:r>
              <a:rPr lang="de-DE" dirty="0">
                <a:solidFill>
                  <a:prstClr val="black"/>
                </a:solidFill>
              </a:rPr>
              <a:t>Neues kann entstehen</a:t>
            </a:r>
          </a:p>
          <a:p>
            <a:pPr lvl="0"/>
            <a:endParaRPr lang="de-DE" dirty="0">
              <a:solidFill>
                <a:prstClr val="black"/>
              </a:solidFill>
            </a:endParaRPr>
          </a:p>
          <a:p>
            <a:pPr lvl="0"/>
            <a:r>
              <a:rPr lang="de-DE" dirty="0">
                <a:solidFill>
                  <a:prstClr val="black"/>
                </a:solidFill>
              </a:rPr>
              <a:t>Spaß an der Arbeit</a:t>
            </a:r>
          </a:p>
          <a:p>
            <a:pPr lvl="0"/>
            <a:endParaRPr lang="de-DE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0057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DCD6D61-4373-98A9-35CA-02B4DE17C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 fontScale="90000"/>
          </a:bodyPr>
          <a:lstStyle/>
          <a:p>
            <a:br>
              <a:rPr lang="de-DE" dirty="0">
                <a:solidFill>
                  <a:srgbClr val="FFFFFF"/>
                </a:solidFill>
              </a:rPr>
            </a:br>
            <a:r>
              <a:rPr lang="de-DE" dirty="0">
                <a:solidFill>
                  <a:srgbClr val="FFFFFF"/>
                </a:solidFill>
              </a:rPr>
              <a:t>Erfahrungen</a:t>
            </a:r>
            <a:br>
              <a:rPr lang="de-DE" dirty="0">
                <a:solidFill>
                  <a:srgbClr val="FFFFFF"/>
                </a:solidFill>
              </a:rPr>
            </a:br>
            <a:r>
              <a:rPr lang="de-DE" dirty="0">
                <a:solidFill>
                  <a:srgbClr val="FFFFFF"/>
                </a:solidFill>
              </a:rPr>
              <a:t>und</a:t>
            </a:r>
            <a:br>
              <a:rPr lang="de-DE" dirty="0">
                <a:solidFill>
                  <a:srgbClr val="FFFFFF"/>
                </a:solidFill>
              </a:rPr>
            </a:br>
            <a:r>
              <a:rPr lang="de-DE" dirty="0" err="1">
                <a:solidFill>
                  <a:srgbClr val="FFFFFF"/>
                </a:solidFill>
              </a:rPr>
              <a:t>Verände</a:t>
            </a:r>
            <a:r>
              <a:rPr lang="de-DE" dirty="0">
                <a:solidFill>
                  <a:srgbClr val="FFFFFF"/>
                </a:solidFill>
              </a:rPr>
              <a:t>-</a:t>
            </a:r>
            <a:br>
              <a:rPr lang="de-DE" dirty="0">
                <a:solidFill>
                  <a:srgbClr val="FFFFFF"/>
                </a:solidFill>
              </a:rPr>
            </a:br>
            <a:r>
              <a:rPr lang="de-DE" dirty="0" err="1">
                <a:solidFill>
                  <a:srgbClr val="FFFFFF"/>
                </a:solidFill>
              </a:rPr>
              <a:t>rungen</a:t>
            </a:r>
            <a:br>
              <a:rPr lang="de-DE" dirty="0">
                <a:solidFill>
                  <a:srgbClr val="FFFFFF"/>
                </a:solidFill>
                <a:cs typeface="Calibri Light"/>
              </a:rPr>
            </a:br>
            <a:br>
              <a:rPr lang="de-DE" dirty="0">
                <a:cs typeface="Calibri Light"/>
              </a:rPr>
            </a:br>
            <a:br>
              <a:rPr lang="de-DE" sz="2800" dirty="0"/>
            </a:br>
            <a:endParaRPr lang="de-DE" dirty="0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8CB6B0-1514-A330-25FF-E26E23388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e-DE" dirty="0"/>
              <a:t>Emotionen können offen geäußert werden</a:t>
            </a:r>
          </a:p>
          <a:p>
            <a:pPr lvl="0"/>
            <a:r>
              <a:rPr lang="de-DE" dirty="0">
                <a:solidFill>
                  <a:prstClr val="black"/>
                </a:solidFill>
              </a:rPr>
              <a:t>Unsicherheiten können benannt werden</a:t>
            </a:r>
          </a:p>
          <a:p>
            <a:pPr lvl="0"/>
            <a:r>
              <a:rPr lang="de-DE" dirty="0">
                <a:solidFill>
                  <a:prstClr val="black"/>
                </a:solidFill>
              </a:rPr>
              <a:t>Unterschiedlichkeiten können genutzt werden</a:t>
            </a:r>
          </a:p>
          <a:p>
            <a:pPr lvl="0"/>
            <a:r>
              <a:rPr lang="de-DE" dirty="0">
                <a:solidFill>
                  <a:prstClr val="black"/>
                </a:solidFill>
              </a:rPr>
              <a:t>Unterschiedliche Auffassungen können nebeneinander stehen</a:t>
            </a:r>
          </a:p>
          <a:p>
            <a:pPr lvl="0"/>
            <a:endParaRPr lang="de-DE" dirty="0">
              <a:solidFill>
                <a:prstClr val="black"/>
              </a:solidFill>
            </a:endParaRPr>
          </a:p>
          <a:p>
            <a:pPr lvl="0"/>
            <a:endParaRPr lang="de-DE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2218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DCD6D61-4373-98A9-35CA-02B4DE17C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 fontScale="90000"/>
          </a:bodyPr>
          <a:lstStyle/>
          <a:p>
            <a:br>
              <a:rPr lang="de-DE" dirty="0">
                <a:solidFill>
                  <a:srgbClr val="FFFFFF"/>
                </a:solidFill>
              </a:rPr>
            </a:br>
            <a:r>
              <a:rPr lang="de-DE" dirty="0">
                <a:solidFill>
                  <a:srgbClr val="FFFFFF"/>
                </a:solidFill>
              </a:rPr>
              <a:t>Erfahrungen</a:t>
            </a:r>
            <a:br>
              <a:rPr lang="de-DE" dirty="0">
                <a:solidFill>
                  <a:srgbClr val="FFFFFF"/>
                </a:solidFill>
              </a:rPr>
            </a:br>
            <a:r>
              <a:rPr lang="de-DE" dirty="0">
                <a:solidFill>
                  <a:srgbClr val="FFFFFF"/>
                </a:solidFill>
              </a:rPr>
              <a:t>und</a:t>
            </a:r>
            <a:br>
              <a:rPr lang="de-DE" dirty="0">
                <a:solidFill>
                  <a:srgbClr val="FFFFFF"/>
                </a:solidFill>
              </a:rPr>
            </a:br>
            <a:r>
              <a:rPr lang="de-DE" dirty="0" err="1">
                <a:solidFill>
                  <a:srgbClr val="FFFFFF"/>
                </a:solidFill>
              </a:rPr>
              <a:t>Verände</a:t>
            </a:r>
            <a:r>
              <a:rPr lang="de-DE" dirty="0">
                <a:solidFill>
                  <a:srgbClr val="FFFFFF"/>
                </a:solidFill>
              </a:rPr>
              <a:t>-</a:t>
            </a:r>
            <a:br>
              <a:rPr lang="de-DE" dirty="0">
                <a:solidFill>
                  <a:srgbClr val="FFFFFF"/>
                </a:solidFill>
              </a:rPr>
            </a:br>
            <a:r>
              <a:rPr lang="de-DE" dirty="0" err="1">
                <a:solidFill>
                  <a:srgbClr val="FFFFFF"/>
                </a:solidFill>
              </a:rPr>
              <a:t>rungen</a:t>
            </a:r>
            <a:br>
              <a:rPr lang="de-DE" dirty="0">
                <a:solidFill>
                  <a:srgbClr val="FFFFFF"/>
                </a:solidFill>
                <a:cs typeface="Calibri Light"/>
              </a:rPr>
            </a:br>
            <a:br>
              <a:rPr lang="de-DE" dirty="0">
                <a:cs typeface="Calibri Light"/>
              </a:rPr>
            </a:br>
            <a:br>
              <a:rPr lang="de-DE" sz="2800" dirty="0"/>
            </a:br>
            <a:endParaRPr lang="de-DE" dirty="0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8CB6B0-1514-A330-25FF-E26E23388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lvl="0"/>
            <a:r>
              <a:rPr lang="de-DE" dirty="0">
                <a:solidFill>
                  <a:prstClr val="black"/>
                </a:solidFill>
              </a:rPr>
              <a:t>Prozess- statt Lösungsorientierung</a:t>
            </a:r>
          </a:p>
          <a:p>
            <a:pPr lvl="0"/>
            <a:r>
              <a:rPr lang="de-DE" dirty="0">
                <a:solidFill>
                  <a:prstClr val="black"/>
                </a:solidFill>
              </a:rPr>
              <a:t>Engere Zusammenarbeit innerhalb des Teams</a:t>
            </a:r>
          </a:p>
          <a:p>
            <a:pPr lvl="0"/>
            <a:r>
              <a:rPr lang="de-DE" dirty="0">
                <a:solidFill>
                  <a:prstClr val="black"/>
                </a:solidFill>
              </a:rPr>
              <a:t>Berufsgruppenzugehörigkeit verliert an Bedeutung</a:t>
            </a:r>
          </a:p>
          <a:p>
            <a:pPr lvl="0"/>
            <a:r>
              <a:rPr lang="de-DE" dirty="0">
                <a:solidFill>
                  <a:prstClr val="black"/>
                </a:solidFill>
              </a:rPr>
              <a:t>Demokratisierung der Entscheidungsprozesse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967006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C6FC544-7242-9921-2A5A-2F9CDF42B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</a:rPr>
              <a:t>Kreis Pinneberg</a:t>
            </a:r>
            <a:br>
              <a:rPr lang="de-DE" dirty="0">
                <a:solidFill>
                  <a:srgbClr val="FFFFFF"/>
                </a:solidFill>
              </a:rPr>
            </a:br>
            <a:br>
              <a:rPr lang="de-DE" dirty="0">
                <a:solidFill>
                  <a:srgbClr val="FFFFFF"/>
                </a:solidFill>
              </a:rPr>
            </a:br>
            <a:r>
              <a:rPr lang="de-DE" sz="2800" dirty="0">
                <a:solidFill>
                  <a:srgbClr val="FFFFFF"/>
                </a:solidFill>
              </a:rPr>
              <a:t>Implementation im Kreis</a:t>
            </a: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85FD87-0562-76C6-3F7F-9B7B87EE6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e-DE" dirty="0"/>
              <a:t>Vorstellung bei Trägern der EGH, Suchthilfe, Jugendhilfe, </a:t>
            </a:r>
            <a:r>
              <a:rPr lang="de-DE" dirty="0" err="1"/>
              <a:t>psychosoz</a:t>
            </a:r>
            <a:r>
              <a:rPr lang="de-DE" dirty="0"/>
              <a:t>. Arbeitskreise, Jobcenter, Arbeitsagentur</a:t>
            </a:r>
          </a:p>
          <a:p>
            <a:r>
              <a:rPr lang="de-DE" dirty="0"/>
              <a:t>Vorstellung für Führungskräfte der Kreisverwaltung</a:t>
            </a:r>
          </a:p>
          <a:p>
            <a:r>
              <a:rPr lang="de-DE" dirty="0"/>
              <a:t>Fortbildung für die psychiatrische Klinik</a:t>
            </a:r>
          </a:p>
          <a:p>
            <a:r>
              <a:rPr lang="de-DE" dirty="0"/>
              <a:t>Fachtag am 28.03.23</a:t>
            </a:r>
          </a:p>
          <a:p>
            <a:r>
              <a:rPr lang="de-DE" dirty="0"/>
              <a:t>1. Fortbildungsmodul in 11/2023 im Kreis, seither fortlaufend</a:t>
            </a:r>
          </a:p>
          <a:p>
            <a:r>
              <a:rPr lang="de-DE" dirty="0"/>
              <a:t>Regelmäßige Netzwerktreffen</a:t>
            </a:r>
          </a:p>
        </p:txBody>
      </p:sp>
    </p:spTree>
    <p:extLst>
      <p:ext uri="{BB962C8B-B14F-4D97-AF65-F5344CB8AC3E}">
        <p14:creationId xmlns:p14="http://schemas.microsoft.com/office/powerpoint/2010/main" val="6237275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C6FC544-7242-9921-2A5A-2F9CDF42B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</a:rPr>
              <a:t>Kreis Pinneberg</a:t>
            </a:r>
            <a:br>
              <a:rPr lang="de-DE" dirty="0">
                <a:solidFill>
                  <a:srgbClr val="FFFFFF"/>
                </a:solidFill>
              </a:rPr>
            </a:br>
            <a:br>
              <a:rPr lang="de-DE" dirty="0">
                <a:solidFill>
                  <a:srgbClr val="FFFFFF"/>
                </a:solidFill>
              </a:rPr>
            </a:br>
            <a:r>
              <a:rPr lang="de-DE" sz="2800" dirty="0">
                <a:solidFill>
                  <a:srgbClr val="FFFFFF"/>
                </a:solidFill>
              </a:rPr>
              <a:t>Implementation im Kreis</a:t>
            </a: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85FD87-0562-76C6-3F7F-9B7B87EE6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e-DE" dirty="0"/>
              <a:t>Vernetzung des psych. Versorgungssystems</a:t>
            </a:r>
          </a:p>
          <a:p>
            <a:r>
              <a:rPr lang="de-DE" dirty="0"/>
              <a:t>Modellprojekt OD in der EGH</a:t>
            </a:r>
          </a:p>
          <a:p>
            <a:r>
              <a:rPr lang="de-DE" dirty="0"/>
              <a:t>Behandlungskonferenzen in der Klinik </a:t>
            </a:r>
          </a:p>
          <a:p>
            <a:r>
              <a:rPr lang="de-DE" dirty="0"/>
              <a:t>Trägerübergreifende Netzwerkgespräche</a:t>
            </a:r>
          </a:p>
          <a:p>
            <a:r>
              <a:rPr lang="de-DE" dirty="0"/>
              <a:t>Konzeptionelle Anpassungen bei Trägern der EGH</a:t>
            </a:r>
          </a:p>
          <a:p>
            <a:r>
              <a:rPr lang="de-DE" dirty="0"/>
              <a:t>Gesamtplanungsverfahren als Netzwerkgespräch</a:t>
            </a:r>
          </a:p>
          <a:p>
            <a:r>
              <a:rPr lang="de-DE" dirty="0"/>
              <a:t>Fortbildung für Mitarbeiter </a:t>
            </a:r>
            <a:r>
              <a:rPr lang="de-DE"/>
              <a:t>der Kreisverwaltung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2219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EC20371-91E9-E96F-D28E-3D2147734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Der offene Dialog</a:t>
            </a:r>
            <a:br>
              <a:rPr lang="de-DE">
                <a:solidFill>
                  <a:srgbClr val="FFFFFF"/>
                </a:solidFill>
              </a:rPr>
            </a:br>
            <a:br>
              <a:rPr lang="de-DE">
                <a:solidFill>
                  <a:srgbClr val="FFFFFF"/>
                </a:solidFill>
              </a:rPr>
            </a:br>
            <a:endParaRPr lang="en-GB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D6AFC7-BD58-3650-E914-5893004F2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de-DE" sz="3500" b="0" i="0" dirty="0">
                <a:solidFill>
                  <a:srgbClr val="000000"/>
                </a:solidFill>
                <a:effectLst/>
                <a:latin typeface="Calibri "/>
              </a:rPr>
              <a:t>Was ich verlernen musste</a:t>
            </a:r>
          </a:p>
          <a:p>
            <a:pPr marL="0" indent="0" algn="l">
              <a:spcAft>
                <a:spcPts val="0"/>
              </a:spcAft>
              <a:buNone/>
            </a:pPr>
            <a:endParaRPr lang="de-DE" sz="2800" b="0" i="0" dirty="0">
              <a:solidFill>
                <a:srgbClr val="000000"/>
              </a:solidFill>
              <a:effectLst/>
              <a:latin typeface="Arial Narrow" panose="020B0606020202030204" pitchFamily="34" charset="0"/>
            </a:endParaRPr>
          </a:p>
          <a:p>
            <a:r>
              <a:rPr lang="de-DE" dirty="0"/>
              <a:t>mich verantwortlich für die Lösung zu fühlen.</a:t>
            </a:r>
          </a:p>
          <a:p>
            <a:r>
              <a:rPr lang="de-DE" dirty="0"/>
              <a:t>…vor den Kollegen einen guten Eindruck machen zu wollen.</a:t>
            </a:r>
          </a:p>
          <a:p>
            <a:r>
              <a:rPr lang="de-DE" dirty="0"/>
              <a:t>…Unsicherheiten, Pausen oder starke Emotionen durch reden zu überspielen.</a:t>
            </a:r>
          </a:p>
          <a:p>
            <a:r>
              <a:rPr lang="de-DE" dirty="0"/>
              <a:t>…einen Konsens anzustreben</a:t>
            </a:r>
          </a:p>
          <a:p>
            <a:pPr marL="0" indent="0" algn="l">
              <a:spcAft>
                <a:spcPts val="0"/>
              </a:spcAft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0989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EC20371-91E9-E96F-D28E-3D2147734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Der offene Dialog</a:t>
            </a:r>
            <a:br>
              <a:rPr lang="de-DE">
                <a:solidFill>
                  <a:srgbClr val="FFFFFF"/>
                </a:solidFill>
              </a:rPr>
            </a:br>
            <a:br>
              <a:rPr lang="de-DE">
                <a:solidFill>
                  <a:srgbClr val="FFFFFF"/>
                </a:solidFill>
              </a:rPr>
            </a:br>
            <a:endParaRPr lang="en-GB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D6AFC7-BD58-3650-E914-5893004F2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fontScale="92500" lnSpcReduction="20000"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de-DE" sz="3500" b="0" i="0" dirty="0">
                <a:solidFill>
                  <a:srgbClr val="000000"/>
                </a:solidFill>
                <a:effectLst/>
                <a:latin typeface="Calibri "/>
              </a:rPr>
              <a:t>Was ich stattdessen gelernt habe:</a:t>
            </a:r>
          </a:p>
          <a:p>
            <a:pPr marL="0" indent="0" algn="l">
              <a:spcAft>
                <a:spcPts val="0"/>
              </a:spcAft>
              <a:buNone/>
            </a:pPr>
            <a:endParaRPr lang="de-DE" sz="2800" b="0" i="0" dirty="0">
              <a:solidFill>
                <a:srgbClr val="000000"/>
              </a:solidFill>
              <a:effectLst/>
              <a:latin typeface="Calibri "/>
            </a:endParaRPr>
          </a:p>
          <a:p>
            <a:pPr marL="0" indent="0" algn="l">
              <a:spcAft>
                <a:spcPts val="0"/>
              </a:spcAft>
              <a:buNone/>
            </a:pPr>
            <a:r>
              <a:rPr lang="de-DE" sz="2800" b="0" i="0" dirty="0">
                <a:solidFill>
                  <a:srgbClr val="000000"/>
                </a:solidFill>
                <a:effectLst/>
                <a:latin typeface="Calibri "/>
              </a:rPr>
              <a:t>• mich zu trauen, ohne eine Vorstellung von Ziel oder Verlauf in ein Gespräch zu gehen, und auf die „Magie“ der Methode zu vertrauen</a:t>
            </a:r>
          </a:p>
          <a:p>
            <a:pPr marL="0" indent="0" algn="l">
              <a:spcAft>
                <a:spcPts val="0"/>
              </a:spcAft>
              <a:buNone/>
            </a:pPr>
            <a:endParaRPr lang="de-DE" sz="2800" b="0" i="0" dirty="0">
              <a:solidFill>
                <a:srgbClr val="000000"/>
              </a:solidFill>
              <a:effectLst/>
              <a:latin typeface="Calibri "/>
            </a:endParaRPr>
          </a:p>
          <a:p>
            <a:pPr marL="0" indent="0" algn="l">
              <a:spcAft>
                <a:spcPts val="0"/>
              </a:spcAft>
              <a:buNone/>
            </a:pPr>
            <a:r>
              <a:rPr lang="de-DE" sz="2800" b="0" i="0" dirty="0">
                <a:solidFill>
                  <a:srgbClr val="000000"/>
                </a:solidFill>
                <a:effectLst/>
                <a:latin typeface="Calibri "/>
              </a:rPr>
              <a:t>• wirklich zuzuhören</a:t>
            </a:r>
          </a:p>
          <a:p>
            <a:pPr marL="0" indent="0" algn="l">
              <a:spcAft>
                <a:spcPts val="0"/>
              </a:spcAft>
              <a:buNone/>
            </a:pPr>
            <a:endParaRPr lang="de-DE" sz="2800" b="0" i="0" dirty="0">
              <a:solidFill>
                <a:srgbClr val="000000"/>
              </a:solidFill>
              <a:effectLst/>
              <a:latin typeface="Calibri "/>
            </a:endParaRPr>
          </a:p>
          <a:p>
            <a:pPr marL="0" indent="0" algn="l">
              <a:spcAft>
                <a:spcPts val="0"/>
              </a:spcAft>
              <a:buNone/>
            </a:pPr>
            <a:r>
              <a:rPr lang="de-DE" sz="2800" b="0" i="0" dirty="0">
                <a:solidFill>
                  <a:srgbClr val="000000"/>
                </a:solidFill>
                <a:effectLst/>
                <a:latin typeface="Calibri "/>
              </a:rPr>
              <a:t>• mich berühren zu lassen, und das auch zu zeigen</a:t>
            </a:r>
          </a:p>
          <a:p>
            <a:pPr marL="0" indent="0" algn="l">
              <a:spcAft>
                <a:spcPts val="0"/>
              </a:spcAft>
              <a:buNone/>
            </a:pPr>
            <a:endParaRPr lang="de-DE" sz="2800" b="0" i="0" dirty="0">
              <a:solidFill>
                <a:srgbClr val="000000"/>
              </a:solidFill>
              <a:effectLst/>
              <a:latin typeface="Calibri "/>
            </a:endParaRPr>
          </a:p>
          <a:p>
            <a:pPr marL="0" indent="0" algn="l">
              <a:spcAft>
                <a:spcPts val="0"/>
              </a:spcAft>
              <a:buNone/>
            </a:pPr>
            <a:r>
              <a:rPr lang="de-DE" sz="2800" b="0" i="0" dirty="0">
                <a:solidFill>
                  <a:srgbClr val="000000"/>
                </a:solidFill>
                <a:effectLst/>
                <a:latin typeface="Calibri "/>
              </a:rPr>
              <a:t>• Sicherheit zu geben durch Aushalten von   Unsicherheit</a:t>
            </a:r>
          </a:p>
          <a:p>
            <a:pPr marL="0" indent="0" algn="l">
              <a:spcAft>
                <a:spcPts val="0"/>
              </a:spcAft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38815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EC20371-91E9-E96F-D28E-3D2147734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Der offene Dialog</a:t>
            </a:r>
            <a:br>
              <a:rPr lang="de-DE">
                <a:solidFill>
                  <a:srgbClr val="FFFFFF"/>
                </a:solidFill>
              </a:rPr>
            </a:br>
            <a:br>
              <a:rPr lang="de-DE">
                <a:solidFill>
                  <a:srgbClr val="FFFFFF"/>
                </a:solidFill>
              </a:rPr>
            </a:br>
            <a:endParaRPr lang="en-GB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D6AFC7-BD58-3650-E914-5893004F2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e-DE" dirty="0"/>
              <a:t> I. Zahlen, Daten, Fakten</a:t>
            </a:r>
            <a:endParaRPr lang="en-GB" dirty="0"/>
          </a:p>
          <a:p>
            <a:endParaRPr lang="en-GB" dirty="0"/>
          </a:p>
          <a:p>
            <a:r>
              <a:rPr lang="en-GB" dirty="0"/>
              <a:t>II. </a:t>
            </a:r>
            <a:r>
              <a:rPr lang="en-GB" dirty="0" err="1"/>
              <a:t>Bedürfnisorientierter</a:t>
            </a:r>
            <a:r>
              <a:rPr lang="en-GB" dirty="0"/>
              <a:t> Ansatz </a:t>
            </a:r>
            <a:r>
              <a:rPr lang="en-GB" dirty="0" err="1"/>
              <a:t>als</a:t>
            </a:r>
            <a:r>
              <a:rPr lang="en-GB" dirty="0"/>
              <a:t> </a:t>
            </a:r>
            <a:r>
              <a:rPr lang="en-GB" dirty="0" err="1"/>
              <a:t>Grundlage</a:t>
            </a:r>
            <a:r>
              <a:rPr lang="en-GB" dirty="0"/>
              <a:t> des </a:t>
            </a:r>
            <a:r>
              <a:rPr lang="en-GB" dirty="0" err="1"/>
              <a:t>Offenen</a:t>
            </a:r>
            <a:r>
              <a:rPr lang="en-GB" dirty="0"/>
              <a:t> Dialogs</a:t>
            </a:r>
          </a:p>
          <a:p>
            <a:endParaRPr lang="en-GB" dirty="0"/>
          </a:p>
          <a:p>
            <a:r>
              <a:rPr lang="en-GB" dirty="0"/>
              <a:t>III. </a:t>
            </a:r>
            <a:r>
              <a:rPr lang="en-GB" dirty="0" err="1"/>
              <a:t>Praktische</a:t>
            </a:r>
            <a:r>
              <a:rPr lang="en-GB" dirty="0"/>
              <a:t> </a:t>
            </a:r>
            <a:r>
              <a:rPr lang="en-GB" dirty="0" err="1"/>
              <a:t>Umsetzung</a:t>
            </a:r>
            <a:endParaRPr lang="en-GB" dirty="0"/>
          </a:p>
          <a:p>
            <a:endParaRPr lang="en-GB" dirty="0"/>
          </a:p>
          <a:p>
            <a:r>
              <a:rPr lang="en-GB" dirty="0"/>
              <a:t>IV. </a:t>
            </a:r>
            <a:r>
              <a:rPr lang="en-GB" dirty="0" err="1"/>
              <a:t>Methodik</a:t>
            </a:r>
            <a:endParaRPr lang="en-GB" dirty="0"/>
          </a:p>
          <a:p>
            <a:endParaRPr lang="en-GB" dirty="0"/>
          </a:p>
          <a:p>
            <a:r>
              <a:rPr lang="en-GB" dirty="0"/>
              <a:t>V. </a:t>
            </a:r>
            <a:r>
              <a:rPr lang="en-GB" dirty="0" err="1"/>
              <a:t>Einführung</a:t>
            </a:r>
            <a:r>
              <a:rPr lang="en-GB" dirty="0"/>
              <a:t> </a:t>
            </a:r>
            <a:r>
              <a:rPr lang="en-GB" dirty="0" err="1"/>
              <a:t>im</a:t>
            </a:r>
            <a:r>
              <a:rPr lang="en-GB" dirty="0"/>
              <a:t> </a:t>
            </a:r>
            <a:r>
              <a:rPr lang="en-GB" dirty="0" err="1"/>
              <a:t>SpDi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5041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8B1C74F-0C0A-03EE-C64B-555B8B143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Der offene Dialog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FB99FA-B897-B693-72B8-862DB51C1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e-DE"/>
              <a:t>Methode zur Behandlung psychotischer Krisen</a:t>
            </a:r>
          </a:p>
          <a:p>
            <a:r>
              <a:rPr lang="en-GB" err="1"/>
              <a:t>Diagnoseunabhängige</a:t>
            </a:r>
            <a:r>
              <a:rPr lang="en-GB"/>
              <a:t> </a:t>
            </a:r>
            <a:r>
              <a:rPr lang="en-GB" err="1"/>
              <a:t>Methode</a:t>
            </a:r>
            <a:r>
              <a:rPr lang="en-GB"/>
              <a:t> </a:t>
            </a:r>
            <a:r>
              <a:rPr lang="en-GB" err="1"/>
              <a:t>zur</a:t>
            </a:r>
            <a:r>
              <a:rPr lang="en-GB"/>
              <a:t> </a:t>
            </a:r>
            <a:r>
              <a:rPr lang="en-GB" err="1"/>
              <a:t>Behandlung</a:t>
            </a:r>
            <a:r>
              <a:rPr lang="en-GB"/>
              <a:t> von </a:t>
            </a:r>
            <a:r>
              <a:rPr lang="en-GB" err="1"/>
              <a:t>krisenhaften</a:t>
            </a:r>
            <a:r>
              <a:rPr lang="en-GB"/>
              <a:t> </a:t>
            </a:r>
            <a:r>
              <a:rPr lang="en-GB" err="1"/>
              <a:t>Entwicklungen</a:t>
            </a:r>
            <a:r>
              <a:rPr lang="en-GB"/>
              <a:t> </a:t>
            </a:r>
          </a:p>
          <a:p>
            <a:r>
              <a:rPr lang="en-GB" err="1"/>
              <a:t>Innere</a:t>
            </a:r>
            <a:r>
              <a:rPr lang="en-GB"/>
              <a:t> </a:t>
            </a:r>
            <a:r>
              <a:rPr lang="en-GB" err="1"/>
              <a:t>Haltung</a:t>
            </a:r>
            <a:r>
              <a:rPr lang="en-GB"/>
              <a:t> des </a:t>
            </a:r>
            <a:r>
              <a:rPr lang="en-GB" err="1"/>
              <a:t>Therapeuten</a:t>
            </a:r>
            <a:r>
              <a:rPr lang="en-GB"/>
              <a:t> </a:t>
            </a:r>
            <a:r>
              <a:rPr lang="en-GB" err="1"/>
              <a:t>im</a:t>
            </a:r>
            <a:r>
              <a:rPr lang="en-GB"/>
              <a:t> </a:t>
            </a:r>
            <a:r>
              <a:rPr lang="en-GB" err="1"/>
              <a:t>Behandlungsprozess</a:t>
            </a:r>
            <a:endParaRPr lang="en-GB"/>
          </a:p>
          <a:p>
            <a:r>
              <a:rPr lang="en-GB" err="1"/>
              <a:t>Innere</a:t>
            </a:r>
            <a:r>
              <a:rPr lang="en-GB"/>
              <a:t> </a:t>
            </a:r>
            <a:r>
              <a:rPr lang="en-GB" err="1"/>
              <a:t>Haltung</a:t>
            </a:r>
            <a:r>
              <a:rPr lang="en-GB"/>
              <a:t> in der Begegnung </a:t>
            </a:r>
            <a:r>
              <a:rPr lang="en-GB" err="1"/>
              <a:t>mit</a:t>
            </a:r>
            <a:r>
              <a:rPr lang="en-GB"/>
              <a:t> </a:t>
            </a:r>
            <a:r>
              <a:rPr lang="en-GB" err="1"/>
              <a:t>anderen</a:t>
            </a:r>
            <a:r>
              <a:rPr lang="en-GB"/>
              <a:t> Menschen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1480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131B58D-B2EC-0205-F720-3E1F9A0E4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Der offene Dialog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1FDCF3-8CD6-A4BA-3ECB-9493E1B81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e-DE" dirty="0"/>
              <a:t>Systemische Therapieform</a:t>
            </a:r>
          </a:p>
          <a:p>
            <a:endParaRPr lang="de-DE" dirty="0"/>
          </a:p>
          <a:p>
            <a:r>
              <a:rPr lang="de-DE" dirty="0"/>
              <a:t>Erste Ansätze seit Anfang der 1980‘er Jahre als </a:t>
            </a:r>
            <a:r>
              <a:rPr lang="de-DE" dirty="0" err="1"/>
              <a:t>need</a:t>
            </a:r>
            <a:r>
              <a:rPr lang="de-DE" dirty="0"/>
              <a:t> </a:t>
            </a:r>
            <a:r>
              <a:rPr lang="de-DE" dirty="0" err="1"/>
              <a:t>adapted</a:t>
            </a:r>
            <a:r>
              <a:rPr lang="de-DE" dirty="0"/>
              <a:t> </a:t>
            </a:r>
            <a:r>
              <a:rPr lang="de-DE" dirty="0" err="1"/>
              <a:t>treatment</a:t>
            </a:r>
            <a:endParaRPr lang="de-DE" dirty="0"/>
          </a:p>
          <a:p>
            <a:endParaRPr lang="de-DE" dirty="0"/>
          </a:p>
          <a:p>
            <a:pPr>
              <a:spcBef>
                <a:spcPts val="0"/>
              </a:spcBef>
            </a:pPr>
            <a:r>
              <a:rPr lang="de-DE" dirty="0"/>
              <a:t>Entwickelt in den 1990‘er Jahren in Finnland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dirty="0"/>
              <a:t>   </a:t>
            </a:r>
            <a:r>
              <a:rPr lang="de-DE" sz="2000" dirty="0"/>
              <a:t>Alanen, </a:t>
            </a:r>
            <a:r>
              <a:rPr lang="de-DE" sz="2000" dirty="0" err="1"/>
              <a:t>Lehtinen</a:t>
            </a:r>
            <a:r>
              <a:rPr lang="de-DE" sz="2000" dirty="0"/>
              <a:t>, </a:t>
            </a:r>
            <a:r>
              <a:rPr lang="de-DE" sz="2000" dirty="0" err="1"/>
              <a:t>Seikkula</a:t>
            </a:r>
            <a:r>
              <a:rPr lang="de-DE" sz="2000" dirty="0"/>
              <a:t>, </a:t>
            </a:r>
            <a:r>
              <a:rPr lang="de-DE" sz="2000" dirty="0" err="1"/>
              <a:t>Alakare</a:t>
            </a:r>
            <a:endParaRPr lang="de-DE" sz="2000" dirty="0"/>
          </a:p>
          <a:p>
            <a:pPr marL="0" indent="0">
              <a:spcBef>
                <a:spcPts val="0"/>
              </a:spcBef>
              <a:buNone/>
            </a:pPr>
            <a:endParaRPr lang="de-DE" dirty="0"/>
          </a:p>
          <a:p>
            <a:r>
              <a:rPr lang="de-DE" dirty="0"/>
              <a:t>Praktische Umsetzung in West Lappland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0265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9DF051E-C9A1-6DDF-3DD5-614E9DEB3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Der offene Dialog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6CEDDB-625B-291D-D8B2-54E707A2E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3200" dirty="0"/>
              <a:t>Erfolge ( Erstmanifestation einer schizophrenen Psychose)</a:t>
            </a:r>
          </a:p>
          <a:p>
            <a:endParaRPr lang="de-DE" dirty="0"/>
          </a:p>
          <a:p>
            <a:r>
              <a:rPr lang="de-DE" dirty="0"/>
              <a:t>seltenere Hospitalisierung (14 Tage </a:t>
            </a:r>
            <a:r>
              <a:rPr lang="de-DE" dirty="0" err="1"/>
              <a:t>vs</a:t>
            </a:r>
            <a:r>
              <a:rPr lang="de-DE" dirty="0"/>
              <a:t> 117 Tage)</a:t>
            </a:r>
          </a:p>
          <a:p>
            <a:r>
              <a:rPr lang="de-DE" dirty="0"/>
              <a:t>reduzierte </a:t>
            </a:r>
            <a:r>
              <a:rPr lang="de-DE" dirty="0" err="1"/>
              <a:t>Neuroleptikagabe</a:t>
            </a:r>
            <a:r>
              <a:rPr lang="de-DE" dirty="0"/>
              <a:t> (33% </a:t>
            </a:r>
            <a:r>
              <a:rPr lang="de-DE" dirty="0" err="1"/>
              <a:t>vs</a:t>
            </a:r>
            <a:r>
              <a:rPr lang="de-DE" dirty="0"/>
              <a:t> 100 %)</a:t>
            </a:r>
          </a:p>
          <a:p>
            <a:r>
              <a:rPr lang="de-DE" dirty="0"/>
              <a:t>reduzierte Rezidivrate (24% </a:t>
            </a:r>
            <a:r>
              <a:rPr lang="de-DE" dirty="0" err="1"/>
              <a:t>vs</a:t>
            </a:r>
            <a:r>
              <a:rPr lang="de-DE" dirty="0"/>
              <a:t> 71%)</a:t>
            </a:r>
          </a:p>
          <a:p>
            <a:r>
              <a:rPr lang="de-DE" dirty="0"/>
              <a:t>Besserer Erhalt der Arbeitsfähigkeit (81% </a:t>
            </a:r>
            <a:r>
              <a:rPr lang="de-DE" dirty="0" err="1"/>
              <a:t>vs</a:t>
            </a:r>
            <a:r>
              <a:rPr lang="de-DE" dirty="0"/>
              <a:t> 43 %)</a:t>
            </a:r>
          </a:p>
          <a:p>
            <a:r>
              <a:rPr lang="de-DE" sz="1200" dirty="0" err="1"/>
              <a:t>Seikkula</a:t>
            </a:r>
            <a:r>
              <a:rPr lang="de-DE" sz="1200" dirty="0"/>
              <a:t> &amp; </a:t>
            </a:r>
            <a:r>
              <a:rPr lang="de-DE" sz="1200" dirty="0" err="1"/>
              <a:t>Arnkil</a:t>
            </a:r>
            <a:r>
              <a:rPr lang="de-DE" sz="1200" dirty="0"/>
              <a:t> 2006</a:t>
            </a:r>
          </a:p>
        </p:txBody>
      </p:sp>
    </p:spTree>
    <p:extLst>
      <p:ext uri="{BB962C8B-B14F-4D97-AF65-F5344CB8AC3E}">
        <p14:creationId xmlns:p14="http://schemas.microsoft.com/office/powerpoint/2010/main" val="217569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9DF051E-C9A1-6DDF-3DD5-614E9DEB3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Der offene Dialog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6CEDDB-625B-291D-D8B2-54E707A2E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3200" dirty="0"/>
              <a:t>Erfolge ( Erstmanifestation einer schizophrenen Psychose)</a:t>
            </a:r>
          </a:p>
          <a:p>
            <a:pPr marL="0" indent="0">
              <a:buNone/>
            </a:pPr>
            <a:endParaRPr lang="de-DE" sz="3200" dirty="0"/>
          </a:p>
          <a:p>
            <a:r>
              <a:rPr lang="de-DE" dirty="0"/>
              <a:t>Follow-</a:t>
            </a:r>
            <a:r>
              <a:rPr lang="de-DE" dirty="0" err="1"/>
              <a:t>up</a:t>
            </a:r>
            <a:r>
              <a:rPr lang="de-DE" dirty="0"/>
              <a:t> nach 5 Jahren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spcBef>
                <a:spcPts val="600"/>
              </a:spcBef>
              <a:buNone/>
            </a:pPr>
            <a:r>
              <a:rPr lang="de-DE" dirty="0"/>
              <a:t>    84% arbeitsfähig bzw. studierend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de-DE" sz="1600" dirty="0"/>
              <a:t>    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de-DE" dirty="0"/>
              <a:t>    Reduktion der Inzidenz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dirty="0"/>
              <a:t>    (3/100000 </a:t>
            </a:r>
            <a:r>
              <a:rPr lang="de-DE" dirty="0" err="1"/>
              <a:t>vs</a:t>
            </a:r>
            <a:r>
              <a:rPr lang="de-DE" dirty="0"/>
              <a:t> 33/100000)</a:t>
            </a:r>
          </a:p>
          <a:p>
            <a:pPr marL="0" indent="0">
              <a:buNone/>
            </a:pPr>
            <a:r>
              <a:rPr lang="de-DE" sz="1200" dirty="0"/>
              <a:t>       </a:t>
            </a:r>
          </a:p>
          <a:p>
            <a:pPr marL="0" indent="0">
              <a:buNone/>
            </a:pPr>
            <a:r>
              <a:rPr lang="de-DE" sz="1200" dirty="0"/>
              <a:t>         </a:t>
            </a:r>
            <a:r>
              <a:rPr lang="de-DE" sz="1200" dirty="0" err="1"/>
              <a:t>Seikkula</a:t>
            </a:r>
            <a:r>
              <a:rPr lang="de-DE" sz="1200" dirty="0"/>
              <a:t> et al. 2011</a:t>
            </a:r>
          </a:p>
        </p:txBody>
      </p:sp>
    </p:spTree>
    <p:extLst>
      <p:ext uri="{BB962C8B-B14F-4D97-AF65-F5344CB8AC3E}">
        <p14:creationId xmlns:p14="http://schemas.microsoft.com/office/powerpoint/2010/main" val="681225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825</Words>
  <Application>Microsoft Macintosh PowerPoint</Application>
  <PresentationFormat>Breitbild</PresentationFormat>
  <Paragraphs>173</Paragraphs>
  <Slides>24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30" baseType="lpstr">
      <vt:lpstr>Arial</vt:lpstr>
      <vt:lpstr>Arial Narrow</vt:lpstr>
      <vt:lpstr>Calibri</vt:lpstr>
      <vt:lpstr>Calibri </vt:lpstr>
      <vt:lpstr>Calibri Light</vt:lpstr>
      <vt:lpstr>Office</vt:lpstr>
      <vt:lpstr>Der offene Dialog</vt:lpstr>
      <vt:lpstr>Der offene Dialog  </vt:lpstr>
      <vt:lpstr>Der offene Dialog  </vt:lpstr>
      <vt:lpstr>Der offene Dialog  </vt:lpstr>
      <vt:lpstr>Der offene Dialog  </vt:lpstr>
      <vt:lpstr>Der offene Dialog</vt:lpstr>
      <vt:lpstr>Der offene Dialog</vt:lpstr>
      <vt:lpstr>Der offene Dialog</vt:lpstr>
      <vt:lpstr>Der offene Dialog</vt:lpstr>
      <vt:lpstr>Bedürfnisorientierter Ansatz</vt:lpstr>
      <vt:lpstr>Bedürfnisorientierter Ansatz</vt:lpstr>
      <vt:lpstr>Praktische Umsetzung</vt:lpstr>
      <vt:lpstr>Praktische Umsetzung</vt:lpstr>
      <vt:lpstr>Methodik</vt:lpstr>
      <vt:lpstr>Methodik  Patientenzentrierung </vt:lpstr>
      <vt:lpstr>Methodik  therapeutische  Haltung</vt:lpstr>
      <vt:lpstr>Methodik  spezifische Gesprächstechniken</vt:lpstr>
      <vt:lpstr>Umsetzung im SpDi  Einführung der Methodik</vt:lpstr>
      <vt:lpstr>Umsetzung im SpDi  Änderung der Orga- nisationsstruktur </vt:lpstr>
      <vt:lpstr> Erfahrungen und Verände- rungen   </vt:lpstr>
      <vt:lpstr> Erfahrungen und Verände- rungen   </vt:lpstr>
      <vt:lpstr> Erfahrungen und Verände- rungen   </vt:lpstr>
      <vt:lpstr>Kreis Pinneberg  Implementation im Kreis</vt:lpstr>
      <vt:lpstr>Kreis Pinneberg  Implementation im Kreis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offene Dialog</dc:title>
  <dc:creator>Martin Keck</dc:creator>
  <cp:lastModifiedBy>Eva Ziegler-Krabel</cp:lastModifiedBy>
  <cp:revision>93</cp:revision>
  <dcterms:created xsi:type="dcterms:W3CDTF">2022-06-11T06:33:19Z</dcterms:created>
  <dcterms:modified xsi:type="dcterms:W3CDTF">2026-02-11T07:55:12Z</dcterms:modified>
</cp:coreProperties>
</file>