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9"/>
  </p:notesMasterIdLst>
  <p:handoutMasterIdLst>
    <p:handoutMasterId r:id="rId30"/>
  </p:handoutMasterIdLst>
  <p:sldIdLst>
    <p:sldId id="313" r:id="rId2"/>
    <p:sldId id="374" r:id="rId3"/>
    <p:sldId id="257" r:id="rId4"/>
    <p:sldId id="423" r:id="rId5"/>
    <p:sldId id="424" r:id="rId6"/>
    <p:sldId id="426" r:id="rId7"/>
    <p:sldId id="412" r:id="rId8"/>
    <p:sldId id="258" r:id="rId9"/>
    <p:sldId id="396" r:id="rId10"/>
    <p:sldId id="399" r:id="rId11"/>
    <p:sldId id="416" r:id="rId12"/>
    <p:sldId id="407" r:id="rId13"/>
    <p:sldId id="409" r:id="rId14"/>
    <p:sldId id="410" r:id="rId15"/>
    <p:sldId id="417" r:id="rId16"/>
    <p:sldId id="282" r:id="rId17"/>
    <p:sldId id="269" r:id="rId18"/>
    <p:sldId id="427" r:id="rId19"/>
    <p:sldId id="428" r:id="rId20"/>
    <p:sldId id="429" r:id="rId21"/>
    <p:sldId id="411" r:id="rId22"/>
    <p:sldId id="406" r:id="rId23"/>
    <p:sldId id="422" r:id="rId24"/>
    <p:sldId id="421" r:id="rId25"/>
    <p:sldId id="420" r:id="rId26"/>
    <p:sldId id="307" r:id="rId27"/>
    <p:sldId id="389" r:id="rId28"/>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ifert, Imke (Senatorin für Gesundheit, Frauen und Verbraucherschutz)" initials="SI(fGFuV" lastIdx="3" clrIdx="0">
    <p:extLst>
      <p:ext uri="{19B8F6BF-5375-455C-9EA6-DF929625EA0E}">
        <p15:presenceInfo xmlns:p15="http://schemas.microsoft.com/office/powerpoint/2012/main" userId="S-1-5-21-3170351226-4160641934-2211447670-1606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432"/>
    <a:srgbClr val="FB6E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notesViewPr>
    <p:cSldViewPr snapToGrid="0">
      <p:cViewPr varScale="1">
        <p:scale>
          <a:sx n="78" d="100"/>
          <a:sy n="78" d="100"/>
        </p:scale>
        <p:origin x="33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2"/>
            <a:ext cx="2945659" cy="498055"/>
          </a:xfrm>
          <a:prstGeom prst="rect">
            <a:avLst/>
          </a:prstGeom>
        </p:spPr>
        <p:txBody>
          <a:bodyPr vert="horz" lIns="91440" tIns="45720" rIns="91440" bIns="45720" rtlCol="0"/>
          <a:lstStyle>
            <a:lvl1pPr algn="r">
              <a:defRPr sz="1200"/>
            </a:lvl1pPr>
          </a:lstStyle>
          <a:p>
            <a:fld id="{55E5B15D-4C92-4970-8BAB-D88B6F2B7C5D}" type="datetimeFigureOut">
              <a:rPr lang="de-DE" smtClean="0"/>
              <a:t>23.03.2026</a:t>
            </a:fld>
            <a:endParaRPr lang="de-DE"/>
          </a:p>
        </p:txBody>
      </p:sp>
      <p:sp>
        <p:nvSpPr>
          <p:cNvPr id="4" name="Fußzeilenplatzhalter 3"/>
          <p:cNvSpPr>
            <a:spLocks noGrp="1"/>
          </p:cNvSpPr>
          <p:nvPr>
            <p:ph type="ftr" sz="quarter" idx="2"/>
          </p:nvPr>
        </p:nvSpPr>
        <p:spPr>
          <a:xfrm>
            <a:off x="0" y="9428585"/>
            <a:ext cx="2945659" cy="49805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5"/>
            <a:ext cx="2945659" cy="498054"/>
          </a:xfrm>
          <a:prstGeom prst="rect">
            <a:avLst/>
          </a:prstGeom>
        </p:spPr>
        <p:txBody>
          <a:bodyPr vert="horz" lIns="91440" tIns="45720" rIns="91440" bIns="45720" rtlCol="0" anchor="b"/>
          <a:lstStyle>
            <a:lvl1pPr algn="r">
              <a:defRPr sz="1200"/>
            </a:lvl1pPr>
          </a:lstStyle>
          <a:p>
            <a:fld id="{65E54002-728A-4851-B395-90B53C4F0084}" type="slidenum">
              <a:rPr lang="de-DE" smtClean="0"/>
              <a:t>‹Nr.›</a:t>
            </a:fld>
            <a:endParaRPr lang="de-DE"/>
          </a:p>
        </p:txBody>
      </p:sp>
    </p:spTree>
    <p:extLst>
      <p:ext uri="{BB962C8B-B14F-4D97-AF65-F5344CB8AC3E}">
        <p14:creationId xmlns:p14="http://schemas.microsoft.com/office/powerpoint/2010/main" val="3891972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530" y="1"/>
            <a:ext cx="2946058" cy="498419"/>
          </a:xfrm>
          <a:prstGeom prst="rect">
            <a:avLst/>
          </a:prstGeom>
        </p:spPr>
        <p:txBody>
          <a:bodyPr vert="horz" lIns="91440" tIns="45720" rIns="91440" bIns="45720" rtlCol="0"/>
          <a:lstStyle>
            <a:lvl1pPr algn="r">
              <a:defRPr sz="1200"/>
            </a:lvl1pPr>
          </a:lstStyle>
          <a:p>
            <a:fld id="{A53B3F31-03EC-44BF-9059-78C9894BC2D1}" type="datetimeFigureOut">
              <a:rPr lang="de-DE" smtClean="0"/>
              <a:t>23.03.2026</a:t>
            </a:fld>
            <a:endParaRPr lang="de-DE"/>
          </a:p>
        </p:txBody>
      </p:sp>
      <p:sp>
        <p:nvSpPr>
          <p:cNvPr id="4" name="Folienbildplatzhalter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42" y="4777862"/>
            <a:ext cx="5438792" cy="3908527"/>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220"/>
            <a:ext cx="2946058" cy="49841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530" y="9428220"/>
            <a:ext cx="2946058" cy="498418"/>
          </a:xfrm>
          <a:prstGeom prst="rect">
            <a:avLst/>
          </a:prstGeom>
        </p:spPr>
        <p:txBody>
          <a:bodyPr vert="horz" lIns="91440" tIns="45720" rIns="91440" bIns="45720" rtlCol="0" anchor="b"/>
          <a:lstStyle>
            <a:lvl1pPr algn="r">
              <a:defRPr sz="1200"/>
            </a:lvl1pPr>
          </a:lstStyle>
          <a:p>
            <a:fld id="{4496E2E1-F741-449A-A7AC-C7D1A26BA15C}" type="slidenum">
              <a:rPr lang="de-DE" smtClean="0"/>
              <a:t>‹Nr.›</a:t>
            </a:fld>
            <a:endParaRPr lang="de-DE"/>
          </a:p>
        </p:txBody>
      </p:sp>
    </p:spTree>
    <p:extLst>
      <p:ext uri="{BB962C8B-B14F-4D97-AF65-F5344CB8AC3E}">
        <p14:creationId xmlns:p14="http://schemas.microsoft.com/office/powerpoint/2010/main" val="1476513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0154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r>
              <a:rPr lang="de-DE" dirty="0"/>
              <a:t>23.02.2026</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A06775A7-7891-4D28-8DE4-DA45984BDF43}"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58901" y="6054811"/>
            <a:ext cx="4324866" cy="666664"/>
          </a:xfrm>
          <a:prstGeom prst="rect">
            <a:avLst/>
          </a:prstGeom>
        </p:spPr>
      </p:pic>
      <p:cxnSp>
        <p:nvCxnSpPr>
          <p:cNvPr id="9" name="Gerader Verbinder 8"/>
          <p:cNvCxnSpPr/>
          <p:nvPr userDrawn="1"/>
        </p:nvCxnSpPr>
        <p:spPr>
          <a:xfrm>
            <a:off x="0" y="5920960"/>
            <a:ext cx="12192000" cy="0"/>
          </a:xfrm>
          <a:prstGeom prst="line">
            <a:avLst/>
          </a:prstGeom>
          <a:ln w="28575">
            <a:solidFill>
              <a:srgbClr val="D93432"/>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79980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08.05.2023</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06775A7-7891-4D28-8DE4-DA45984BDF43}" type="slidenum">
              <a:rPr lang="de-DE" smtClean="0"/>
              <a:t>‹Nr.›</a:t>
            </a:fld>
            <a:endParaRPr lang="de-DE"/>
          </a:p>
        </p:txBody>
      </p:sp>
    </p:spTree>
    <p:extLst>
      <p:ext uri="{BB962C8B-B14F-4D97-AF65-F5344CB8AC3E}">
        <p14:creationId xmlns:p14="http://schemas.microsoft.com/office/powerpoint/2010/main" val="328105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08.05.2023</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06775A7-7891-4D28-8DE4-DA45984BDF43}" type="slidenum">
              <a:rPr lang="de-DE" smtClean="0"/>
              <a:t>‹Nr.›</a:t>
            </a:fld>
            <a:endParaRPr lang="de-DE"/>
          </a:p>
        </p:txBody>
      </p:sp>
    </p:spTree>
    <p:extLst>
      <p:ext uri="{BB962C8B-B14F-4D97-AF65-F5344CB8AC3E}">
        <p14:creationId xmlns:p14="http://schemas.microsoft.com/office/powerpoint/2010/main" val="3140627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600" y="274680"/>
            <a:ext cx="10971840" cy="1142280"/>
          </a:xfrm>
          <a:prstGeom prst="rect">
            <a:avLst/>
          </a:prstGeom>
          <a:noFill/>
          <a:ln w="0">
            <a:noFill/>
          </a:ln>
        </p:spPr>
        <p:txBody>
          <a:bodyPr lIns="0" tIns="0" rIns="0" bIns="0" anchor="ctr">
            <a:noAutofit/>
          </a:bodyPr>
          <a:lstStyle>
            <a:lvl1pPr indent="0" algn="ctr">
              <a:buNone/>
              <a:defRPr/>
            </a:lvl1pPr>
          </a:lstStyle>
          <a:p>
            <a:pPr indent="0" algn="ctr">
              <a:buNone/>
            </a:pPr>
            <a:endParaRPr lang="it-IT" sz="4400" b="0" strike="noStrike" spc="-1">
              <a:solidFill>
                <a:srgbClr val="000000"/>
              </a:solidFill>
              <a:latin typeface="Arial"/>
            </a:endParaRPr>
          </a:p>
        </p:txBody>
      </p:sp>
      <p:sp>
        <p:nvSpPr>
          <p:cNvPr id="25" name="PlaceHolder 2"/>
          <p:cNvSpPr>
            <a:spLocks noGrp="1"/>
          </p:cNvSpPr>
          <p:nvPr>
            <p:ph/>
          </p:nvPr>
        </p:nvSpPr>
        <p:spPr>
          <a:xfrm>
            <a:off x="609600" y="1604520"/>
            <a:ext cx="5354400" cy="1896840"/>
          </a:xfrm>
          <a:prstGeom prst="rect">
            <a:avLst/>
          </a:prstGeom>
          <a:noFill/>
          <a:ln w="0">
            <a:noFill/>
          </a:ln>
        </p:spPr>
        <p:txBody>
          <a:bodyPr lIns="0" tIns="0" rIns="0" bIns="0" anchor="t">
            <a:normAutofit/>
          </a:bodyPr>
          <a:lstStyle>
            <a:lvl1pPr indent="0">
              <a:spcBef>
                <a:spcPts val="1417"/>
              </a:spcBef>
              <a:buNone/>
              <a:defRPr/>
            </a:lvl1pPr>
          </a:lstStyle>
          <a:p>
            <a:pPr indent="0">
              <a:spcBef>
                <a:spcPts val="1417"/>
              </a:spcBef>
              <a:buNone/>
            </a:pPr>
            <a:endParaRPr lang="it-IT" sz="3200" b="0" strike="noStrike" spc="-1">
              <a:solidFill>
                <a:srgbClr val="000000"/>
              </a:solidFill>
              <a:latin typeface="Arial"/>
            </a:endParaRPr>
          </a:p>
        </p:txBody>
      </p:sp>
      <p:sp>
        <p:nvSpPr>
          <p:cNvPr id="26" name="PlaceHolder 3"/>
          <p:cNvSpPr>
            <a:spLocks noGrp="1"/>
          </p:cNvSpPr>
          <p:nvPr>
            <p:ph/>
          </p:nvPr>
        </p:nvSpPr>
        <p:spPr>
          <a:xfrm>
            <a:off x="6232320" y="1604520"/>
            <a:ext cx="5354400" cy="1896840"/>
          </a:xfrm>
          <a:prstGeom prst="rect">
            <a:avLst/>
          </a:prstGeom>
          <a:noFill/>
          <a:ln w="0">
            <a:noFill/>
          </a:ln>
        </p:spPr>
        <p:txBody>
          <a:bodyPr lIns="0" tIns="0" rIns="0" bIns="0" anchor="t">
            <a:normAutofit/>
          </a:bodyPr>
          <a:lstStyle>
            <a:lvl1pPr indent="0">
              <a:spcBef>
                <a:spcPts val="1417"/>
              </a:spcBef>
              <a:buNone/>
              <a:defRPr/>
            </a:lvl1pPr>
          </a:lstStyle>
          <a:p>
            <a:pPr indent="0">
              <a:spcBef>
                <a:spcPts val="1417"/>
              </a:spcBef>
              <a:buNone/>
            </a:pPr>
            <a:endParaRPr lang="it-IT" sz="3200" b="0" strike="noStrike" spc="-1">
              <a:solidFill>
                <a:srgbClr val="000000"/>
              </a:solidFill>
              <a:latin typeface="Arial"/>
            </a:endParaRPr>
          </a:p>
        </p:txBody>
      </p:sp>
      <p:sp>
        <p:nvSpPr>
          <p:cNvPr id="27" name="PlaceHolder 4"/>
          <p:cNvSpPr>
            <a:spLocks noGrp="1"/>
          </p:cNvSpPr>
          <p:nvPr>
            <p:ph/>
          </p:nvPr>
        </p:nvSpPr>
        <p:spPr>
          <a:xfrm>
            <a:off x="609600" y="3682080"/>
            <a:ext cx="10972320" cy="1896840"/>
          </a:xfrm>
          <a:prstGeom prst="rect">
            <a:avLst/>
          </a:prstGeom>
          <a:noFill/>
          <a:ln w="0">
            <a:noFill/>
          </a:ln>
        </p:spPr>
        <p:txBody>
          <a:bodyPr lIns="0" tIns="0" rIns="0" bIns="0" anchor="t">
            <a:normAutofit/>
          </a:bodyPr>
          <a:lstStyle>
            <a:lvl1pPr indent="0">
              <a:spcBef>
                <a:spcPts val="1417"/>
              </a:spcBef>
              <a:buNone/>
              <a:defRPr/>
            </a:lvl1pPr>
          </a:lstStyle>
          <a:p>
            <a:pPr indent="0">
              <a:spcBef>
                <a:spcPts val="1417"/>
              </a:spcBef>
              <a:buNone/>
            </a:pPr>
            <a:endParaRPr lang="it-IT"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481ABCCF-04E4-4C33-8B5D-799A4ABA0362}" type="slidenum">
              <a:t>‹Nr.›</a:t>
            </a:fld>
            <a:endParaRPr/>
          </a:p>
        </p:txBody>
      </p:sp>
      <p:sp>
        <p:nvSpPr>
          <p:cNvPr id="8" name="PlaceHolder 7"/>
          <p:cNvSpPr>
            <a:spLocks noGrp="1"/>
          </p:cNvSpPr>
          <p:nvPr>
            <p:ph type="dt" idx="3"/>
          </p:nvPr>
        </p:nvSpPr>
        <p:spPr/>
        <p:txBody>
          <a:bodyPr/>
          <a:lstStyle/>
          <a:p>
            <a:endParaRPr/>
          </a:p>
        </p:txBody>
      </p:sp>
    </p:spTree>
    <p:extLst>
      <p:ext uri="{BB962C8B-B14F-4D97-AF65-F5344CB8AC3E}">
        <p14:creationId xmlns:p14="http://schemas.microsoft.com/office/powerpoint/2010/main" val="3160924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2A6BA7-DE89-4A3C-83A2-99160A6224AB}"/>
              </a:ext>
            </a:extLst>
          </p:cNvPr>
          <p:cNvSpPr>
            <a:spLocks noGrp="1"/>
          </p:cNvSpPr>
          <p:nvPr>
            <p:ph type="title"/>
          </p:nvPr>
        </p:nvSpPr>
        <p:spPr>
          <a:xfrm>
            <a:off x="838200" y="365125"/>
            <a:ext cx="10515600" cy="1325563"/>
          </a:xfrm>
          <a:prstGeom prst="rect">
            <a:avLst/>
          </a:prstGeom>
        </p:spPr>
        <p:txBody>
          <a:bodyPr/>
          <a:lstStyle>
            <a:lvl1pPr>
              <a:defRPr b="1"/>
            </a:lvl1pPr>
          </a:lstStyle>
          <a:p>
            <a:r>
              <a:rPr lang="pl-PL" dirty="0"/>
              <a:t>Kliknij, aby edytować styl</a:t>
            </a:r>
          </a:p>
        </p:txBody>
      </p:sp>
      <p:sp>
        <p:nvSpPr>
          <p:cNvPr id="3" name="Symbol zastępczy zawartości 2">
            <a:extLst>
              <a:ext uri="{FF2B5EF4-FFF2-40B4-BE49-F238E27FC236}">
                <a16:creationId xmlns:a16="http://schemas.microsoft.com/office/drawing/2014/main" id="{D3DE6481-FBE2-4520-837F-46A6FD1184E7}"/>
              </a:ext>
            </a:extLst>
          </p:cNvPr>
          <p:cNvSpPr>
            <a:spLocks noGrp="1"/>
          </p:cNvSpPr>
          <p:nvPr>
            <p:ph sz="half" idx="1"/>
          </p:nvPr>
        </p:nvSpPr>
        <p:spPr>
          <a:xfrm>
            <a:off x="838200" y="1825625"/>
            <a:ext cx="5181600" cy="43513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6A27D345-DD52-4D08-9572-B13A9BA0B826}"/>
              </a:ext>
            </a:extLst>
          </p:cNvPr>
          <p:cNvSpPr>
            <a:spLocks noGrp="1"/>
          </p:cNvSpPr>
          <p:nvPr>
            <p:ph sz="half" idx="2"/>
          </p:nvPr>
        </p:nvSpPr>
        <p:spPr>
          <a:xfrm>
            <a:off x="6172200" y="1825625"/>
            <a:ext cx="5181600" cy="43513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5" name="Prostokąt 14">
            <a:extLst>
              <a:ext uri="{FF2B5EF4-FFF2-40B4-BE49-F238E27FC236}">
                <a16:creationId xmlns:a16="http://schemas.microsoft.com/office/drawing/2014/main" id="{DF2FA127-780C-4C91-BF53-21B26034A3BF}"/>
              </a:ext>
            </a:extLst>
          </p:cNvPr>
          <p:cNvSpPr/>
          <p:nvPr userDrawn="1"/>
        </p:nvSpPr>
        <p:spPr>
          <a:xfrm>
            <a:off x="0" y="6311900"/>
            <a:ext cx="9766300" cy="546100"/>
          </a:xfrm>
          <a:prstGeom prst="rect">
            <a:avLst/>
          </a:prstGeom>
          <a:gradFill>
            <a:gsLst>
              <a:gs pos="0">
                <a:schemeClr val="bg2"/>
              </a:gs>
              <a:gs pos="79000">
                <a:schemeClr val="bg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6" name="Obraz 15">
            <a:extLst>
              <a:ext uri="{FF2B5EF4-FFF2-40B4-BE49-F238E27FC236}">
                <a16:creationId xmlns:a16="http://schemas.microsoft.com/office/drawing/2014/main" id="{CC39B9A7-825C-4864-917E-660607A60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7118" y="6311900"/>
            <a:ext cx="1920480" cy="433885"/>
          </a:xfrm>
          <a:prstGeom prst="rect">
            <a:avLst/>
          </a:prstGeom>
        </p:spPr>
      </p:pic>
      <p:pic>
        <p:nvPicPr>
          <p:cNvPr id="17" name="Grafika 16">
            <a:extLst>
              <a:ext uri="{FF2B5EF4-FFF2-40B4-BE49-F238E27FC236}">
                <a16:creationId xmlns:a16="http://schemas.microsoft.com/office/drawing/2014/main" id="{134A6FA0-2B0D-410D-ACC4-F32793C51D5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35205" y="6287718"/>
            <a:ext cx="3062514" cy="524562"/>
          </a:xfrm>
          <a:prstGeom prst="rect">
            <a:avLst/>
          </a:prstGeom>
        </p:spPr>
      </p:pic>
      <p:pic>
        <p:nvPicPr>
          <p:cNvPr id="18" name="Grafika 17">
            <a:extLst>
              <a:ext uri="{FF2B5EF4-FFF2-40B4-BE49-F238E27FC236}">
                <a16:creationId xmlns:a16="http://schemas.microsoft.com/office/drawing/2014/main" id="{FB2C1871-067E-4FD6-AC3E-F727A0A760C9}"/>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727392">
            <a:off x="107922" y="5039897"/>
            <a:ext cx="2130040" cy="2172527"/>
          </a:xfrm>
          <a:prstGeom prst="rect">
            <a:avLst/>
          </a:prstGeom>
        </p:spPr>
      </p:pic>
    </p:spTree>
    <p:extLst>
      <p:ext uri="{BB962C8B-B14F-4D97-AF65-F5344CB8AC3E}">
        <p14:creationId xmlns:p14="http://schemas.microsoft.com/office/powerpoint/2010/main" val="158034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12" name="Rechteck 11"/>
          <p:cNvSpPr/>
          <p:nvPr userDrawn="1"/>
        </p:nvSpPr>
        <p:spPr>
          <a:xfrm>
            <a:off x="11353800" y="0"/>
            <a:ext cx="838200"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838200" y="365125"/>
            <a:ext cx="10515600" cy="1025111"/>
          </a:xfrm>
          <a:prstGeom prst="rect">
            <a:avLst/>
          </a:prstGeom>
        </p:spPr>
        <p:txBody>
          <a:bodyPr/>
          <a:lstStyle>
            <a:lvl1pPr>
              <a:defRPr sz="4000"/>
            </a:lvl1pPr>
          </a:lstStyle>
          <a:p>
            <a:r>
              <a:rPr lang="de-DE" dirty="0"/>
              <a:t>Titelmasterformat durch Klicken bearbeiten</a:t>
            </a:r>
          </a:p>
        </p:txBody>
      </p:sp>
      <p:sp>
        <p:nvSpPr>
          <p:cNvPr id="3" name="Inhaltsplatzhalter 2"/>
          <p:cNvSpPr>
            <a:spLocks noGrp="1"/>
          </p:cNvSpPr>
          <p:nvPr>
            <p:ph idx="1"/>
          </p:nvPr>
        </p:nvSpPr>
        <p:spPr>
          <a:xfrm>
            <a:off x="838200" y="1390234"/>
            <a:ext cx="10515600" cy="4528051"/>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lvl1pPr>
          </a:lstStyle>
          <a:p>
            <a:r>
              <a:rPr lang="de-DE" dirty="0"/>
              <a:t>23.02.2026</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A06775A7-7891-4D28-8DE4-DA45984BDF43}"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58901" y="6054811"/>
            <a:ext cx="4324866" cy="666664"/>
          </a:xfrm>
          <a:prstGeom prst="rect">
            <a:avLst/>
          </a:prstGeom>
        </p:spPr>
      </p:pic>
      <p:cxnSp>
        <p:nvCxnSpPr>
          <p:cNvPr id="13" name="Gerader Verbinder 12"/>
          <p:cNvCxnSpPr/>
          <p:nvPr userDrawn="1"/>
        </p:nvCxnSpPr>
        <p:spPr>
          <a:xfrm>
            <a:off x="0" y="5920960"/>
            <a:ext cx="12192000" cy="0"/>
          </a:xfrm>
          <a:prstGeom prst="line">
            <a:avLst/>
          </a:prstGeom>
          <a:ln w="28575">
            <a:solidFill>
              <a:srgbClr val="D93432"/>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1034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a:prstGeom prst="rect">
            <a:avLst/>
          </a:prstGeo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r>
              <a:rPr lang="de-DE"/>
              <a:t>08.05.2023</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A06775A7-7891-4D28-8DE4-DA45984BDF43}"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58901" y="6054811"/>
            <a:ext cx="4324866" cy="666664"/>
          </a:xfrm>
          <a:prstGeom prst="rect">
            <a:avLst/>
          </a:prstGeom>
        </p:spPr>
      </p:pic>
    </p:spTree>
    <p:extLst>
      <p:ext uri="{BB962C8B-B14F-4D97-AF65-F5344CB8AC3E}">
        <p14:creationId xmlns:p14="http://schemas.microsoft.com/office/powerpoint/2010/main" val="176922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838200" y="1351928"/>
            <a:ext cx="5181600" cy="4569032"/>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91061" y="1351929"/>
            <a:ext cx="5181600" cy="456903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r>
              <a:rPr lang="de-DE" dirty="0"/>
              <a:t>23.02.2026</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06775A7-7891-4D28-8DE4-DA45984BDF43}" type="slidenum">
              <a:rPr lang="de-DE" smtClean="0"/>
              <a:t>‹Nr.›</a:t>
            </a:fld>
            <a:endParaRPr lang="de-DE"/>
          </a:p>
        </p:txBody>
      </p:sp>
      <p:cxnSp>
        <p:nvCxnSpPr>
          <p:cNvPr id="9" name="Gerader Verbinder 8"/>
          <p:cNvCxnSpPr/>
          <p:nvPr userDrawn="1"/>
        </p:nvCxnSpPr>
        <p:spPr>
          <a:xfrm>
            <a:off x="0" y="5920960"/>
            <a:ext cx="12192000" cy="0"/>
          </a:xfrm>
          <a:prstGeom prst="line">
            <a:avLst/>
          </a:prstGeom>
          <a:ln w="28575">
            <a:solidFill>
              <a:srgbClr val="D93432"/>
            </a:solidFill>
          </a:ln>
        </p:spPr>
        <p:style>
          <a:lnRef idx="1">
            <a:schemeClr val="accent6"/>
          </a:lnRef>
          <a:fillRef idx="0">
            <a:schemeClr val="accent6"/>
          </a:fillRef>
          <a:effectRef idx="0">
            <a:schemeClr val="accent6"/>
          </a:effectRef>
          <a:fontRef idx="minor">
            <a:schemeClr val="tx1"/>
          </a:fontRef>
        </p:style>
      </p:cxn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58901" y="6054811"/>
            <a:ext cx="4324866" cy="666664"/>
          </a:xfrm>
          <a:prstGeom prst="rect">
            <a:avLst/>
          </a:prstGeom>
        </p:spPr>
      </p:pic>
    </p:spTree>
    <p:extLst>
      <p:ext uri="{BB962C8B-B14F-4D97-AF65-F5344CB8AC3E}">
        <p14:creationId xmlns:p14="http://schemas.microsoft.com/office/powerpoint/2010/main" val="143354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39788" y="1285593"/>
            <a:ext cx="5157787" cy="7152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8200" y="2000817"/>
            <a:ext cx="5157787" cy="3924634"/>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6172200" y="1285594"/>
            <a:ext cx="5183188" cy="7152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6" name="Inhaltsplatzhalter 5"/>
          <p:cNvSpPr>
            <a:spLocks noGrp="1"/>
          </p:cNvSpPr>
          <p:nvPr>
            <p:ph sz="quarter" idx="4"/>
          </p:nvPr>
        </p:nvSpPr>
        <p:spPr>
          <a:xfrm>
            <a:off x="6172200" y="2000817"/>
            <a:ext cx="5183188" cy="391740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r>
              <a:rPr lang="de-DE" dirty="0"/>
              <a:t>23.02.2026</a:t>
            </a:r>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06775A7-7891-4D28-8DE4-DA45984BDF43}" type="slidenum">
              <a:rPr lang="de-DE" smtClean="0"/>
              <a:t>‹Nr.›</a:t>
            </a:fld>
            <a:endParaRPr lang="de-DE"/>
          </a:p>
        </p:txBody>
      </p:sp>
      <p:cxnSp>
        <p:nvCxnSpPr>
          <p:cNvPr id="11" name="Gerader Verbinder 10"/>
          <p:cNvCxnSpPr/>
          <p:nvPr userDrawn="1"/>
        </p:nvCxnSpPr>
        <p:spPr>
          <a:xfrm>
            <a:off x="0" y="5920960"/>
            <a:ext cx="12192000" cy="0"/>
          </a:xfrm>
          <a:prstGeom prst="line">
            <a:avLst/>
          </a:prstGeom>
          <a:ln w="28575">
            <a:solidFill>
              <a:srgbClr val="D93432"/>
            </a:solidFill>
          </a:ln>
        </p:spPr>
        <p:style>
          <a:lnRef idx="1">
            <a:schemeClr val="accent6"/>
          </a:lnRef>
          <a:fillRef idx="0">
            <a:schemeClr val="accent6"/>
          </a:fillRef>
          <a:effectRef idx="0">
            <a:schemeClr val="accent6"/>
          </a:effectRef>
          <a:fontRef idx="minor">
            <a:schemeClr val="tx1"/>
          </a:fontRef>
        </p:style>
      </p:cxn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58901" y="6054811"/>
            <a:ext cx="4324866" cy="666664"/>
          </a:xfrm>
          <a:prstGeom prst="rect">
            <a:avLst/>
          </a:prstGeom>
        </p:spPr>
      </p:pic>
    </p:spTree>
    <p:extLst>
      <p:ext uri="{BB962C8B-B14F-4D97-AF65-F5344CB8AC3E}">
        <p14:creationId xmlns:p14="http://schemas.microsoft.com/office/powerpoint/2010/main" val="15176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08.05.2023</a:t>
            </a: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06775A7-7891-4D28-8DE4-DA45984BDF43}" type="slidenum">
              <a:rPr lang="de-DE" smtClean="0"/>
              <a:t>‹Nr.›</a:t>
            </a:fld>
            <a:endParaRPr lang="de-DE"/>
          </a:p>
        </p:txBody>
      </p:sp>
      <p:cxnSp>
        <p:nvCxnSpPr>
          <p:cNvPr id="7" name="Gerader Verbinder 6"/>
          <p:cNvCxnSpPr/>
          <p:nvPr userDrawn="1"/>
        </p:nvCxnSpPr>
        <p:spPr>
          <a:xfrm>
            <a:off x="0" y="5920960"/>
            <a:ext cx="12192000" cy="0"/>
          </a:xfrm>
          <a:prstGeom prst="line">
            <a:avLst/>
          </a:prstGeom>
          <a:ln w="28575">
            <a:solidFill>
              <a:srgbClr val="D93432"/>
            </a:solidFill>
          </a:ln>
        </p:spPr>
        <p:style>
          <a:lnRef idx="1">
            <a:schemeClr val="accent6"/>
          </a:lnRef>
          <a:fillRef idx="0">
            <a:schemeClr val="accent6"/>
          </a:fillRef>
          <a:effectRef idx="0">
            <a:schemeClr val="accent6"/>
          </a:effectRef>
          <a:fontRef idx="minor">
            <a:schemeClr val="tx1"/>
          </a:fontRef>
        </p:style>
      </p:cxn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58901" y="6054811"/>
            <a:ext cx="4324866" cy="666664"/>
          </a:xfrm>
          <a:prstGeom prst="rect">
            <a:avLst/>
          </a:prstGeom>
        </p:spPr>
      </p:pic>
    </p:spTree>
    <p:extLst>
      <p:ext uri="{BB962C8B-B14F-4D97-AF65-F5344CB8AC3E}">
        <p14:creationId xmlns:p14="http://schemas.microsoft.com/office/powerpoint/2010/main" val="384686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08.05.2023</a:t>
            </a: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06775A7-7891-4D28-8DE4-DA45984BDF43}" type="slidenum">
              <a:rPr lang="de-DE" smtClean="0"/>
              <a:t>‹Nr.›</a:t>
            </a:fld>
            <a:endParaRPr lang="de-DE"/>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58901" y="6054811"/>
            <a:ext cx="4324866" cy="666664"/>
          </a:xfrm>
          <a:prstGeom prst="rect">
            <a:avLst/>
          </a:prstGeom>
        </p:spPr>
      </p:pic>
    </p:spTree>
    <p:extLst>
      <p:ext uri="{BB962C8B-B14F-4D97-AF65-F5344CB8AC3E}">
        <p14:creationId xmlns:p14="http://schemas.microsoft.com/office/powerpoint/2010/main" val="115051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a:t>08.05.2023</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06775A7-7891-4D28-8DE4-DA45984BDF43}"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58901" y="6054811"/>
            <a:ext cx="4324866" cy="666664"/>
          </a:xfrm>
          <a:prstGeom prst="rect">
            <a:avLst/>
          </a:prstGeom>
        </p:spPr>
      </p:pic>
    </p:spTree>
    <p:extLst>
      <p:ext uri="{BB962C8B-B14F-4D97-AF65-F5344CB8AC3E}">
        <p14:creationId xmlns:p14="http://schemas.microsoft.com/office/powerpoint/2010/main" val="132334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a:t>08.05.2023</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06775A7-7891-4D28-8DE4-DA45984BDF43}" type="slidenum">
              <a:rPr lang="de-DE" smtClean="0"/>
              <a:t>‹Nr.›</a:t>
            </a:fld>
            <a:endParaRPr lang="de-DE"/>
          </a:p>
        </p:txBody>
      </p:sp>
    </p:spTree>
    <p:extLst>
      <p:ext uri="{BB962C8B-B14F-4D97-AF65-F5344CB8AC3E}">
        <p14:creationId xmlns:p14="http://schemas.microsoft.com/office/powerpoint/2010/main" val="98225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38200" y="1402661"/>
            <a:ext cx="10515600" cy="4351338"/>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08.05.2023</a:t>
            </a: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775A7-7891-4D28-8DE4-DA45984BDF43}" type="slidenum">
              <a:rPr lang="de-DE" smtClean="0"/>
              <a:t>‹Nr.›</a:t>
            </a:fld>
            <a:endParaRPr lang="de-DE"/>
          </a:p>
        </p:txBody>
      </p:sp>
      <p:sp>
        <p:nvSpPr>
          <p:cNvPr id="7" name="Rechteck 6"/>
          <p:cNvSpPr/>
          <p:nvPr userDrawn="1"/>
        </p:nvSpPr>
        <p:spPr>
          <a:xfrm>
            <a:off x="11353800" y="0"/>
            <a:ext cx="838200"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r Verbinder 7"/>
          <p:cNvCxnSpPr/>
          <p:nvPr userDrawn="1"/>
        </p:nvCxnSpPr>
        <p:spPr>
          <a:xfrm>
            <a:off x="0" y="5920960"/>
            <a:ext cx="12192000" cy="0"/>
          </a:xfrm>
          <a:prstGeom prst="line">
            <a:avLst/>
          </a:prstGeom>
          <a:ln w="28575">
            <a:solidFill>
              <a:srgbClr val="D93432"/>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07531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92518" y="2382251"/>
            <a:ext cx="9144000" cy="3007898"/>
          </a:xfrm>
        </p:spPr>
        <p:txBody>
          <a:bodyPr>
            <a:normAutofit fontScale="90000"/>
          </a:bodyPr>
          <a:lstStyle/>
          <a:p>
            <a:r>
              <a:rPr lang="de-DE" sz="5400" b="1" i="0" u="none" strike="noStrik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Genesungsbegleitung im Wandel -</a:t>
            </a:r>
            <a:br>
              <a:rPr lang="de-DE" sz="5400" b="1" i="0" u="none" strike="noStrike" baseline="0" dirty="0">
                <a:solidFill>
                  <a:srgbClr val="C00000"/>
                </a:solidFill>
                <a:latin typeface="Calibri" panose="020F0502020204030204" pitchFamily="34" charset="0"/>
                <a:ea typeface="Calibri" panose="020F0502020204030204" pitchFamily="34" charset="0"/>
                <a:cs typeface="Calibri" panose="020F0502020204030204" pitchFamily="34" charset="0"/>
              </a:rPr>
            </a:br>
            <a:r>
              <a:rPr lang="de-DE" sz="5400" b="1" i="0" u="none" strike="noStrik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Psychiatriepolitische,</a:t>
            </a:r>
            <a:br>
              <a:rPr lang="de-DE" sz="5400" b="1" i="0" u="none" strike="noStrike" baseline="0" dirty="0">
                <a:solidFill>
                  <a:srgbClr val="C00000"/>
                </a:solidFill>
                <a:latin typeface="Calibri" panose="020F0502020204030204" pitchFamily="34" charset="0"/>
                <a:ea typeface="Calibri" panose="020F0502020204030204" pitchFamily="34" charset="0"/>
                <a:cs typeface="Calibri" panose="020F0502020204030204" pitchFamily="34" charset="0"/>
              </a:rPr>
            </a:br>
            <a:r>
              <a:rPr lang="de-DE" sz="5400" b="1" i="0" u="none" strike="noStrik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wissenschaftliche und</a:t>
            </a:r>
            <a:br>
              <a:rPr lang="de-DE" sz="5400" b="1" i="0" u="none" strike="noStrike" baseline="0" dirty="0">
                <a:solidFill>
                  <a:srgbClr val="C00000"/>
                </a:solidFill>
                <a:latin typeface="Calibri" panose="020F0502020204030204" pitchFamily="34" charset="0"/>
                <a:ea typeface="Calibri" panose="020F0502020204030204" pitchFamily="34" charset="0"/>
                <a:cs typeface="Calibri" panose="020F0502020204030204" pitchFamily="34" charset="0"/>
              </a:rPr>
            </a:br>
            <a:r>
              <a:rPr lang="de-DE" sz="5400" b="1" i="0" u="none" strike="noStrik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menschenrechtliche Einflüsse</a:t>
            </a:r>
            <a:br>
              <a:rPr lang="de-DE" sz="5400" b="1" i="0" u="none" strike="noStrike" baseline="0" dirty="0">
                <a:latin typeface="Calibri" panose="020F0502020204030204" pitchFamily="34" charset="0"/>
                <a:ea typeface="Calibri" panose="020F0502020204030204" pitchFamily="34" charset="0"/>
                <a:cs typeface="Calibri" panose="020F0502020204030204" pitchFamily="34" charset="0"/>
              </a:rPr>
            </a:br>
            <a:br>
              <a:rPr lang="de-DE" sz="3200" b="1" i="0" u="none" strike="noStrike" baseline="0" dirty="0">
                <a:latin typeface="Colaborate-Bold"/>
              </a:rPr>
            </a:br>
            <a:r>
              <a:rPr lang="de-DE" sz="3200" b="1" i="0" u="none" strike="noStrike" baseline="0" dirty="0">
                <a:latin typeface="Colaborate-Bold"/>
              </a:rPr>
              <a:t>EX-IN Vernetzungstreffen Bayern</a:t>
            </a:r>
            <a:br>
              <a:rPr lang="de-DE" sz="3100" dirty="0"/>
            </a:br>
            <a:br>
              <a:rPr lang="de-DE" sz="3100" dirty="0"/>
            </a:br>
            <a:r>
              <a:rPr lang="de-DE" sz="3100" dirty="0"/>
              <a:t>2</a:t>
            </a:r>
            <a:r>
              <a:rPr lang="de-DE" sz="3200" dirty="0"/>
              <a:t>3.02.2026 Kloster Irsee</a:t>
            </a:r>
            <a:br>
              <a:rPr lang="de-DE" sz="3200" dirty="0"/>
            </a:br>
            <a:r>
              <a:rPr lang="de-DE" sz="3100" dirty="0"/>
              <a:t>- Jörg Utschakowski -</a:t>
            </a:r>
          </a:p>
        </p:txBody>
      </p:sp>
      <p:sp>
        <p:nvSpPr>
          <p:cNvPr id="3" name="Datumsplatzhalter 2"/>
          <p:cNvSpPr>
            <a:spLocks noGrp="1"/>
          </p:cNvSpPr>
          <p:nvPr>
            <p:ph type="dt" sz="half" idx="10"/>
          </p:nvPr>
        </p:nvSpPr>
        <p:spPr/>
        <p:txBody>
          <a:bodyPr/>
          <a:lstStyle/>
          <a:p>
            <a:r>
              <a:rPr lang="de-DE" dirty="0"/>
              <a:t>12.02.2024</a:t>
            </a:r>
          </a:p>
        </p:txBody>
      </p:sp>
    </p:spTree>
    <p:extLst>
      <p:ext uri="{BB962C8B-B14F-4D97-AF65-F5344CB8AC3E}">
        <p14:creationId xmlns:p14="http://schemas.microsoft.com/office/powerpoint/2010/main" val="730269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C00000"/>
                </a:solidFill>
                <a:latin typeface="+mn-lt"/>
              </a:rPr>
              <a:t>Ziele der Beteiligung</a:t>
            </a:r>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C6FA38EA-D17C-4441-B3CA-87A1C0CE4A9A}" type="slidenum">
              <a:rPr lang="de-DE" smtClean="0"/>
              <a:pPr/>
              <a:t>10</a:t>
            </a:fld>
            <a:endParaRPr lang="de-DE" dirty="0"/>
          </a:p>
        </p:txBody>
      </p:sp>
      <p:sp>
        <p:nvSpPr>
          <p:cNvPr id="9" name="Inhaltsplatzhalter 8">
            <a:extLst>
              <a:ext uri="{FF2B5EF4-FFF2-40B4-BE49-F238E27FC236}">
                <a16:creationId xmlns:a16="http://schemas.microsoft.com/office/drawing/2014/main" id="{720365BD-E261-F8B2-A8E8-910126C5606B}"/>
              </a:ext>
            </a:extLst>
          </p:cNvPr>
          <p:cNvSpPr>
            <a:spLocks noGrp="1"/>
          </p:cNvSpPr>
          <p:nvPr>
            <p:ph idx="1"/>
          </p:nvPr>
        </p:nvSpPr>
        <p:spPr>
          <a:xfrm>
            <a:off x="367814" y="1164974"/>
            <a:ext cx="10515600" cy="4528051"/>
          </a:xfrm>
        </p:spPr>
        <p:txBody>
          <a:bodyPr>
            <a:normAutofit fontScale="92500" lnSpcReduction="20000"/>
          </a:bodyPr>
          <a:lstStyle/>
          <a:p>
            <a:r>
              <a:rPr lang="de-DE" dirty="0"/>
              <a:t>Ethisch</a:t>
            </a:r>
          </a:p>
          <a:p>
            <a:pPr lvl="1"/>
            <a:r>
              <a:rPr lang="de-DE" dirty="0"/>
              <a:t>Teilhabe</a:t>
            </a:r>
          </a:p>
          <a:p>
            <a:pPr lvl="1"/>
            <a:r>
              <a:rPr lang="de-DE" dirty="0"/>
              <a:t>Ende der Verständnislosigkeit</a:t>
            </a:r>
          </a:p>
          <a:p>
            <a:r>
              <a:rPr lang="de-DE" dirty="0"/>
              <a:t>Ökonomisch</a:t>
            </a:r>
          </a:p>
          <a:p>
            <a:pPr lvl="1"/>
            <a:r>
              <a:rPr lang="de-DE" dirty="0"/>
              <a:t>Hilfe die wirklich hilft</a:t>
            </a:r>
          </a:p>
          <a:p>
            <a:pPr lvl="1"/>
            <a:r>
              <a:rPr lang="de-DE" dirty="0"/>
              <a:t>Erwerbsarbeit für Psychiatrie-Erfahrene</a:t>
            </a:r>
          </a:p>
          <a:p>
            <a:r>
              <a:rPr lang="de-DE" dirty="0"/>
              <a:t>Methodisch</a:t>
            </a:r>
          </a:p>
          <a:p>
            <a:pPr lvl="1"/>
            <a:r>
              <a:rPr lang="de-DE" dirty="0"/>
              <a:t>Erfahrungswissen(-</a:t>
            </a:r>
            <a:r>
              <a:rPr lang="de-DE" dirty="0" err="1"/>
              <a:t>schaft</a:t>
            </a:r>
            <a:r>
              <a:rPr lang="de-DE" dirty="0"/>
              <a:t>)</a:t>
            </a:r>
          </a:p>
          <a:p>
            <a:pPr lvl="1"/>
            <a:r>
              <a:rPr lang="de-DE" dirty="0"/>
              <a:t>Neue Zugänge</a:t>
            </a:r>
          </a:p>
          <a:p>
            <a:pPr lvl="1"/>
            <a:r>
              <a:rPr lang="de-DE" dirty="0"/>
              <a:t>Recovery-orientierte Methoden</a:t>
            </a:r>
          </a:p>
          <a:p>
            <a:r>
              <a:rPr lang="de-DE" dirty="0"/>
              <a:t>Politisch</a:t>
            </a:r>
          </a:p>
          <a:p>
            <a:pPr lvl="1"/>
            <a:r>
              <a:rPr lang="de-DE" dirty="0"/>
              <a:t>Menschgenrechte (UNBRK, BTHG)</a:t>
            </a:r>
          </a:p>
          <a:p>
            <a:pPr lvl="1"/>
            <a:r>
              <a:rPr lang="de-DE" dirty="0"/>
              <a:t>Verbesserung des Gesundheitssystems</a:t>
            </a:r>
          </a:p>
        </p:txBody>
      </p:sp>
    </p:spTree>
    <p:extLst>
      <p:ext uri="{BB962C8B-B14F-4D97-AF65-F5344CB8AC3E}">
        <p14:creationId xmlns:p14="http://schemas.microsoft.com/office/powerpoint/2010/main" val="1531908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6DF23E-84AD-87C0-F3BD-19F2C35A0223}"/>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3B254834-EA48-AE60-E928-09724000EDC2}"/>
              </a:ext>
            </a:extLst>
          </p:cNvPr>
          <p:cNvSpPr>
            <a:spLocks noGrp="1"/>
          </p:cNvSpPr>
          <p:nvPr>
            <p:ph idx="1"/>
          </p:nvPr>
        </p:nvSpPr>
        <p:spPr>
          <a:xfrm>
            <a:off x="838200" y="1561381"/>
            <a:ext cx="10515600" cy="4356904"/>
          </a:xfrm>
        </p:spPr>
        <p:txBody>
          <a:bodyPr>
            <a:normAutofit/>
          </a:bodyPr>
          <a:lstStyle/>
          <a:p>
            <a:pPr marL="0" indent="0">
              <a:buNone/>
            </a:pPr>
            <a:r>
              <a:rPr lang="de-DE" sz="3200" b="0" i="0" dirty="0">
                <a:effectLst/>
              </a:rPr>
              <a:t>Schulung, zusammen mit einer klaren Definition der GB-Rolle und der Organisationskultur, ist ein Schlüsselfaktor für die Implementierung von Peer-Support; eine begrenzte Integration von </a:t>
            </a:r>
            <a:r>
              <a:rPr lang="de-DE" sz="3200" b="0" i="0" dirty="0" err="1">
                <a:effectLst/>
              </a:rPr>
              <a:t>Expert:innen</a:t>
            </a:r>
            <a:r>
              <a:rPr lang="de-DE" sz="3200" b="0" i="0" dirty="0">
                <a:effectLst/>
              </a:rPr>
              <a:t> durch Erfahrung ist oft die Folge unzureichender Schulung und einer inkonsistenten Rollenbeschreibung (Ibrahim et al., 2020; Tate et al., 2021).</a:t>
            </a:r>
            <a:br>
              <a:rPr lang="de-DE" sz="3200" dirty="0"/>
            </a:br>
            <a:br>
              <a:rPr lang="de-DE" sz="3200" dirty="0"/>
            </a:br>
            <a:endParaRPr lang="de-DE" sz="3200" dirty="0"/>
          </a:p>
        </p:txBody>
      </p:sp>
      <p:sp>
        <p:nvSpPr>
          <p:cNvPr id="4" name="Datumsplatzhalter 3">
            <a:extLst>
              <a:ext uri="{FF2B5EF4-FFF2-40B4-BE49-F238E27FC236}">
                <a16:creationId xmlns:a16="http://schemas.microsoft.com/office/drawing/2014/main" id="{A749BACA-DC6E-9D98-11A9-F90FEA1704D7}"/>
              </a:ext>
            </a:extLst>
          </p:cNvPr>
          <p:cNvSpPr>
            <a:spLocks noGrp="1"/>
          </p:cNvSpPr>
          <p:nvPr>
            <p:ph type="dt" sz="half" idx="10"/>
          </p:nvPr>
        </p:nvSpPr>
        <p:spPr/>
        <p:txBody>
          <a:bodyPr/>
          <a:lstStyle/>
          <a:p>
            <a:r>
              <a:rPr lang="de-DE"/>
              <a:t>23.02.2026</a:t>
            </a:r>
            <a:endParaRPr lang="de-DE" dirty="0"/>
          </a:p>
        </p:txBody>
      </p:sp>
    </p:spTree>
    <p:extLst>
      <p:ext uri="{BB962C8B-B14F-4D97-AF65-F5344CB8AC3E}">
        <p14:creationId xmlns:p14="http://schemas.microsoft.com/office/powerpoint/2010/main" val="2154556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54D758-5D36-4220-D709-8C19883E8E13}"/>
              </a:ext>
            </a:extLst>
          </p:cNvPr>
          <p:cNvSpPr>
            <a:spLocks noGrp="1"/>
          </p:cNvSpPr>
          <p:nvPr>
            <p:ph type="title"/>
          </p:nvPr>
        </p:nvSpPr>
        <p:spPr/>
        <p:txBody>
          <a:bodyPr/>
          <a:lstStyle/>
          <a:p>
            <a:r>
              <a:rPr lang="de-DE" b="1" dirty="0">
                <a:solidFill>
                  <a:srgbClr val="C00000"/>
                </a:solidFill>
                <a:latin typeface="+mn-lt"/>
              </a:rPr>
              <a:t>Qualifikation</a:t>
            </a:r>
          </a:p>
        </p:txBody>
      </p:sp>
      <p:sp>
        <p:nvSpPr>
          <p:cNvPr id="3" name="Inhaltsplatzhalter 2">
            <a:extLst>
              <a:ext uri="{FF2B5EF4-FFF2-40B4-BE49-F238E27FC236}">
                <a16:creationId xmlns:a16="http://schemas.microsoft.com/office/drawing/2014/main" id="{13EADD51-BBAC-6567-6746-B0F2B0A63B32}"/>
              </a:ext>
            </a:extLst>
          </p:cNvPr>
          <p:cNvSpPr>
            <a:spLocks noGrp="1"/>
          </p:cNvSpPr>
          <p:nvPr>
            <p:ph idx="1"/>
          </p:nvPr>
        </p:nvSpPr>
        <p:spPr/>
        <p:txBody>
          <a:bodyPr>
            <a:normAutofit/>
          </a:bodyPr>
          <a:lstStyle/>
          <a:p>
            <a:r>
              <a:rPr lang="de-DE" dirty="0"/>
              <a:t>Forschung zeigt: Ausgebildete </a:t>
            </a:r>
            <a:r>
              <a:rPr lang="de-DE" dirty="0" err="1"/>
              <a:t>Genesungesbegleiter:innen</a:t>
            </a:r>
            <a:r>
              <a:rPr lang="de-DE" dirty="0"/>
              <a:t> erzielen bessere Ergebnisse als nicht-ausgebildete</a:t>
            </a:r>
          </a:p>
          <a:p>
            <a:r>
              <a:rPr lang="de-DE" dirty="0"/>
              <a:t>Warum?</a:t>
            </a:r>
          </a:p>
          <a:p>
            <a:pPr lvl="1"/>
            <a:r>
              <a:rPr lang="de-DE" dirty="0"/>
              <a:t>Strukturierung und Kollektivierung von Erfahrung</a:t>
            </a:r>
          </a:p>
          <a:p>
            <a:pPr lvl="1"/>
            <a:r>
              <a:rPr lang="de-DE" dirty="0"/>
              <a:t>spezifischen Methoden</a:t>
            </a:r>
          </a:p>
          <a:p>
            <a:pPr lvl="1"/>
            <a:r>
              <a:rPr lang="de-DE" dirty="0"/>
              <a:t>Eigene Wissen (-</a:t>
            </a:r>
            <a:r>
              <a:rPr lang="de-DE" dirty="0" err="1"/>
              <a:t>schaft</a:t>
            </a:r>
            <a:r>
              <a:rPr lang="de-DE" dirty="0"/>
              <a:t>)</a:t>
            </a:r>
          </a:p>
          <a:p>
            <a:r>
              <a:rPr lang="de-DE" dirty="0"/>
              <a:t>Art der Qualifizierung</a:t>
            </a:r>
          </a:p>
          <a:p>
            <a:pPr lvl="1"/>
            <a:r>
              <a:rPr lang="de-DE" dirty="0"/>
              <a:t>Keine kleinen Krankenpflegekräfte</a:t>
            </a:r>
          </a:p>
          <a:p>
            <a:pPr lvl="1"/>
            <a:r>
              <a:rPr lang="de-DE" dirty="0"/>
              <a:t>Basierend auf Recovery/Empowerment &amp; Erfahrung</a:t>
            </a:r>
          </a:p>
        </p:txBody>
      </p:sp>
      <p:sp>
        <p:nvSpPr>
          <p:cNvPr id="4" name="Fußzeilenplatzhalter 3">
            <a:extLst>
              <a:ext uri="{FF2B5EF4-FFF2-40B4-BE49-F238E27FC236}">
                <a16:creationId xmlns:a16="http://schemas.microsoft.com/office/drawing/2014/main" id="{C3E64330-E1B0-AB84-F139-C12486A98B92}"/>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CCD8365-C10E-C4DC-C3E9-231E0DF3A450}"/>
              </a:ext>
            </a:extLst>
          </p:cNvPr>
          <p:cNvSpPr>
            <a:spLocks noGrp="1"/>
          </p:cNvSpPr>
          <p:nvPr>
            <p:ph type="sldNum" sz="quarter" idx="12"/>
          </p:nvPr>
        </p:nvSpPr>
        <p:spPr/>
        <p:txBody>
          <a:bodyPr/>
          <a:lstStyle/>
          <a:p>
            <a:fld id="{C6FA38EA-D17C-4441-B3CA-87A1C0CE4A9A}" type="slidenum">
              <a:rPr lang="de-DE" smtClean="0"/>
              <a:pPr/>
              <a:t>12</a:t>
            </a:fld>
            <a:endParaRPr lang="de-DE" dirty="0"/>
          </a:p>
        </p:txBody>
      </p:sp>
      <p:sp>
        <p:nvSpPr>
          <p:cNvPr id="7" name="Rectangle 1">
            <a:extLst>
              <a:ext uri="{FF2B5EF4-FFF2-40B4-BE49-F238E27FC236}">
                <a16:creationId xmlns:a16="http://schemas.microsoft.com/office/drawing/2014/main" id="{BEC45700-F84F-968C-D0FE-8A4C5E15C3C7}"/>
              </a:ext>
            </a:extLst>
          </p:cNvPr>
          <p:cNvSpPr>
            <a:spLocks noChangeArrowheads="1"/>
          </p:cNvSpPr>
          <p:nvPr/>
        </p:nvSpPr>
        <p:spPr bwMode="auto">
          <a:xfrm>
            <a:off x="1981201" y="275263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149694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B11908-322A-4C73-75E2-C241507195A8}"/>
              </a:ext>
            </a:extLst>
          </p:cNvPr>
          <p:cNvSpPr>
            <a:spLocks noGrp="1"/>
          </p:cNvSpPr>
          <p:nvPr>
            <p:ph type="title"/>
          </p:nvPr>
        </p:nvSpPr>
        <p:spPr>
          <a:xfrm>
            <a:off x="609600" y="1021976"/>
            <a:ext cx="10971840" cy="1721224"/>
          </a:xfrm>
        </p:spPr>
        <p:txBody>
          <a:bodyPr/>
          <a:lstStyle/>
          <a:p>
            <a:br>
              <a:rPr lang="de-DE" b="1" dirty="0">
                <a:solidFill>
                  <a:srgbClr val="C00000"/>
                </a:solidFill>
                <a:latin typeface="+mn-lt"/>
              </a:rPr>
            </a:br>
            <a:br>
              <a:rPr lang="de-DE" b="1" dirty="0">
                <a:solidFill>
                  <a:srgbClr val="C00000"/>
                </a:solidFill>
                <a:latin typeface="+mn-lt"/>
              </a:rPr>
            </a:br>
            <a:br>
              <a:rPr lang="de-DE" b="1" dirty="0">
                <a:solidFill>
                  <a:srgbClr val="C00000"/>
                </a:solidFill>
                <a:latin typeface="+mn-lt"/>
              </a:rPr>
            </a:br>
            <a:r>
              <a:rPr lang="de-DE" b="1" dirty="0" err="1">
                <a:solidFill>
                  <a:srgbClr val="C00000"/>
                </a:solidFill>
                <a:latin typeface="+mn-lt"/>
              </a:rPr>
              <a:t>Genesungsbegleiter:innen</a:t>
            </a:r>
            <a:r>
              <a:rPr lang="de-DE" b="1" dirty="0">
                <a:solidFill>
                  <a:srgbClr val="C00000"/>
                </a:solidFill>
                <a:latin typeface="+mn-lt"/>
              </a:rPr>
              <a:t> Ausbildung </a:t>
            </a:r>
            <a:br>
              <a:rPr lang="de-DE" b="1" dirty="0">
                <a:solidFill>
                  <a:srgbClr val="C00000"/>
                </a:solidFill>
                <a:latin typeface="+mn-lt"/>
              </a:rPr>
            </a:br>
            <a:r>
              <a:rPr lang="de-DE" b="1" dirty="0">
                <a:solidFill>
                  <a:srgbClr val="C00000"/>
                </a:solidFill>
                <a:latin typeface="+mn-lt"/>
              </a:rPr>
              <a:t>in Europa</a:t>
            </a:r>
            <a:br>
              <a:rPr lang="de-DE" dirty="0"/>
            </a:br>
            <a:br>
              <a:rPr lang="de-DE" sz="6000" dirty="0">
                <a:effectLst/>
              </a:rPr>
            </a:br>
            <a:br>
              <a:rPr lang="de-DE" dirty="0"/>
            </a:br>
            <a:endParaRPr lang="de-DE" dirty="0"/>
          </a:p>
        </p:txBody>
      </p:sp>
      <p:sp>
        <p:nvSpPr>
          <p:cNvPr id="6" name="Fußzeilenplatzhalter 5">
            <a:extLst>
              <a:ext uri="{FF2B5EF4-FFF2-40B4-BE49-F238E27FC236}">
                <a16:creationId xmlns:a16="http://schemas.microsoft.com/office/drawing/2014/main" id="{DE0D5FCB-6C74-D6D6-FECA-75DA081B30A9}"/>
              </a:ext>
            </a:extLst>
          </p:cNvPr>
          <p:cNvSpPr>
            <a:spLocks noGrp="1"/>
          </p:cNvSpPr>
          <p:nvPr>
            <p:ph type="ftr" idx="1"/>
          </p:nvPr>
        </p:nvSpPr>
        <p:spPr/>
        <p:txBody>
          <a:bodyPr/>
          <a:lstStyle/>
          <a:p>
            <a:r>
              <a:rPr lang="de-DE"/>
              <a:t>Footer</a:t>
            </a:r>
          </a:p>
        </p:txBody>
      </p:sp>
      <p:sp>
        <p:nvSpPr>
          <p:cNvPr id="7" name="Foliennummernplatzhalter 6">
            <a:extLst>
              <a:ext uri="{FF2B5EF4-FFF2-40B4-BE49-F238E27FC236}">
                <a16:creationId xmlns:a16="http://schemas.microsoft.com/office/drawing/2014/main" id="{FD140E30-735D-C017-D50B-CF2BFF174402}"/>
              </a:ext>
            </a:extLst>
          </p:cNvPr>
          <p:cNvSpPr>
            <a:spLocks noGrp="1"/>
          </p:cNvSpPr>
          <p:nvPr>
            <p:ph type="sldNum" idx="2"/>
          </p:nvPr>
        </p:nvSpPr>
        <p:spPr/>
        <p:txBody>
          <a:bodyPr/>
          <a:lstStyle/>
          <a:p>
            <a:fld id="{481ABCCF-04E4-4C33-8B5D-799A4ABA0362}" type="slidenum">
              <a:rPr lang="de-DE" smtClean="0"/>
              <a:t>13</a:t>
            </a:fld>
            <a:endParaRPr lang="de-DE"/>
          </a:p>
        </p:txBody>
      </p:sp>
      <p:sp>
        <p:nvSpPr>
          <p:cNvPr id="9" name="Rectangle 1">
            <a:extLst>
              <a:ext uri="{FF2B5EF4-FFF2-40B4-BE49-F238E27FC236}">
                <a16:creationId xmlns:a16="http://schemas.microsoft.com/office/drawing/2014/main" id="{207F7889-7BED-3A38-50C2-EB16B8A831A5}"/>
              </a:ext>
            </a:extLst>
          </p:cNvPr>
          <p:cNvSpPr>
            <a:spLocks noChangeArrowheads="1"/>
          </p:cNvSpPr>
          <p:nvPr/>
        </p:nvSpPr>
        <p:spPr bwMode="auto">
          <a:xfrm>
            <a:off x="1431634" y="14310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3" name="Rectangle 2">
            <a:extLst>
              <a:ext uri="{FF2B5EF4-FFF2-40B4-BE49-F238E27FC236}">
                <a16:creationId xmlns:a16="http://schemas.microsoft.com/office/drawing/2014/main" id="{2E0B841E-E6AA-763F-DA54-ADBA51FAB3A9}"/>
              </a:ext>
            </a:extLst>
          </p:cNvPr>
          <p:cNvSpPr>
            <a:spLocks noChangeArrowheads="1"/>
          </p:cNvSpPr>
          <p:nvPr/>
        </p:nvSpPr>
        <p:spPr bwMode="auto">
          <a:xfrm>
            <a:off x="1524000" y="-40907"/>
            <a:ext cx="90656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5" name="Textfeld 14">
            <a:extLst>
              <a:ext uri="{FF2B5EF4-FFF2-40B4-BE49-F238E27FC236}">
                <a16:creationId xmlns:a16="http://schemas.microsoft.com/office/drawing/2014/main" id="{1570E9D3-6A23-51BF-018D-536A28D545A5}"/>
              </a:ext>
            </a:extLst>
          </p:cNvPr>
          <p:cNvSpPr txBox="1"/>
          <p:nvPr/>
        </p:nvSpPr>
        <p:spPr>
          <a:xfrm>
            <a:off x="3810000" y="3157466"/>
            <a:ext cx="4572000" cy="369332"/>
          </a:xfrm>
          <a:prstGeom prst="rect">
            <a:avLst/>
          </a:prstGeom>
          <a:noFill/>
        </p:spPr>
        <p:txBody>
          <a:bodyPr wrap="square">
            <a:spAutoFit/>
          </a:bodyPr>
          <a:lstStyle/>
          <a:p>
            <a:r>
              <a:rPr lang="de-DE" dirty="0"/>
              <a:t>   </a:t>
            </a:r>
          </a:p>
        </p:txBody>
      </p:sp>
      <p:sp>
        <p:nvSpPr>
          <p:cNvPr id="17" name="Textfeld 16">
            <a:extLst>
              <a:ext uri="{FF2B5EF4-FFF2-40B4-BE49-F238E27FC236}">
                <a16:creationId xmlns:a16="http://schemas.microsoft.com/office/drawing/2014/main" id="{5A5E68F3-E915-F01F-B00C-6828C31E15CB}"/>
              </a:ext>
            </a:extLst>
          </p:cNvPr>
          <p:cNvSpPr txBox="1"/>
          <p:nvPr/>
        </p:nvSpPr>
        <p:spPr>
          <a:xfrm>
            <a:off x="3810000" y="3157466"/>
            <a:ext cx="4572000" cy="369332"/>
          </a:xfrm>
          <a:prstGeom prst="rect">
            <a:avLst/>
          </a:prstGeom>
          <a:noFill/>
        </p:spPr>
        <p:txBody>
          <a:bodyPr wrap="square">
            <a:spAutoFit/>
          </a:bodyPr>
          <a:lstStyle/>
          <a:p>
            <a:r>
              <a:rPr lang="de-DE" dirty="0"/>
              <a:t> </a:t>
            </a:r>
          </a:p>
        </p:txBody>
      </p:sp>
      <p:sp>
        <p:nvSpPr>
          <p:cNvPr id="19" name="Textfeld 18">
            <a:extLst>
              <a:ext uri="{FF2B5EF4-FFF2-40B4-BE49-F238E27FC236}">
                <a16:creationId xmlns:a16="http://schemas.microsoft.com/office/drawing/2014/main" id="{B3D1D8A9-4E43-275A-7871-6558F1E80D71}"/>
              </a:ext>
            </a:extLst>
          </p:cNvPr>
          <p:cNvSpPr txBox="1"/>
          <p:nvPr/>
        </p:nvSpPr>
        <p:spPr>
          <a:xfrm>
            <a:off x="3810000" y="3157466"/>
            <a:ext cx="4572000" cy="369332"/>
          </a:xfrm>
          <a:prstGeom prst="rect">
            <a:avLst/>
          </a:prstGeom>
          <a:noFill/>
        </p:spPr>
        <p:txBody>
          <a:bodyPr wrap="square">
            <a:spAutoFit/>
          </a:bodyPr>
          <a:lstStyle/>
          <a:p>
            <a:r>
              <a:rPr lang="de-DE" dirty="0"/>
              <a:t> </a:t>
            </a:r>
          </a:p>
        </p:txBody>
      </p:sp>
      <p:sp>
        <p:nvSpPr>
          <p:cNvPr id="4" name="Titel 3">
            <a:extLst>
              <a:ext uri="{FF2B5EF4-FFF2-40B4-BE49-F238E27FC236}">
                <a16:creationId xmlns:a16="http://schemas.microsoft.com/office/drawing/2014/main" id="{A9B242DE-4AED-7C7F-FCF4-78D0FFACD888}"/>
              </a:ext>
            </a:extLst>
          </p:cNvPr>
          <p:cNvSpPr>
            <a:spLocks noGrp="1"/>
          </p:cNvSpPr>
          <p:nvPr>
            <p:ph type="title"/>
          </p:nvPr>
        </p:nvSpPr>
        <p:spPr>
          <a:xfrm>
            <a:off x="0" y="2270514"/>
            <a:ext cx="10971840" cy="3988038"/>
          </a:xfrm>
        </p:spPr>
        <p:txBody>
          <a:bodyPr/>
          <a:lstStyle/>
          <a:p>
            <a:r>
              <a:rPr lang="de-DE" sz="3200" b="0" i="0" u="none" strike="noStrike" dirty="0">
                <a:solidFill>
                  <a:srgbClr val="000000"/>
                </a:solidFill>
                <a:effectLst/>
                <a:latin typeface="Arial" panose="020B0604020202020204" pitchFamily="34" charset="0"/>
              </a:rPr>
              <a:t>Estland, Finnland, Island, Polen, Schweden, Italien, Frankreich, Schweiz, Österreich, GB</a:t>
            </a:r>
            <a:endParaRPr lang="de-DE" sz="3200" dirty="0"/>
          </a:p>
        </p:txBody>
      </p:sp>
    </p:spTree>
    <p:extLst>
      <p:ext uri="{BB962C8B-B14F-4D97-AF65-F5344CB8AC3E}">
        <p14:creationId xmlns:p14="http://schemas.microsoft.com/office/powerpoint/2010/main" val="1458497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731817-8859-75B7-F745-096905D1F58C}"/>
              </a:ext>
            </a:extLst>
          </p:cNvPr>
          <p:cNvSpPr>
            <a:spLocks noGrp="1"/>
          </p:cNvSpPr>
          <p:nvPr>
            <p:ph type="title"/>
          </p:nvPr>
        </p:nvSpPr>
        <p:spPr/>
        <p:txBody>
          <a:bodyPr/>
          <a:lstStyle/>
          <a:p>
            <a:endParaRPr lang="de-DE"/>
          </a:p>
        </p:txBody>
      </p:sp>
      <p:sp>
        <p:nvSpPr>
          <p:cNvPr id="6" name="Fußzeilenplatzhalter 5">
            <a:extLst>
              <a:ext uri="{FF2B5EF4-FFF2-40B4-BE49-F238E27FC236}">
                <a16:creationId xmlns:a16="http://schemas.microsoft.com/office/drawing/2014/main" id="{E3160054-4E4D-CBC5-851A-7F2A6EF1ACF9}"/>
              </a:ext>
            </a:extLst>
          </p:cNvPr>
          <p:cNvSpPr>
            <a:spLocks noGrp="1"/>
          </p:cNvSpPr>
          <p:nvPr>
            <p:ph type="ftr" idx="1"/>
          </p:nvPr>
        </p:nvSpPr>
        <p:spPr/>
        <p:txBody>
          <a:bodyPr/>
          <a:lstStyle/>
          <a:p>
            <a:r>
              <a:rPr lang="de-DE"/>
              <a:t>Footer</a:t>
            </a:r>
          </a:p>
        </p:txBody>
      </p:sp>
      <p:sp>
        <p:nvSpPr>
          <p:cNvPr id="7" name="Foliennummernplatzhalter 6">
            <a:extLst>
              <a:ext uri="{FF2B5EF4-FFF2-40B4-BE49-F238E27FC236}">
                <a16:creationId xmlns:a16="http://schemas.microsoft.com/office/drawing/2014/main" id="{CEC1EADB-7944-8E5F-AF50-41A157F803D8}"/>
              </a:ext>
            </a:extLst>
          </p:cNvPr>
          <p:cNvSpPr>
            <a:spLocks noGrp="1"/>
          </p:cNvSpPr>
          <p:nvPr>
            <p:ph type="sldNum" idx="2"/>
          </p:nvPr>
        </p:nvSpPr>
        <p:spPr/>
        <p:txBody>
          <a:bodyPr/>
          <a:lstStyle/>
          <a:p>
            <a:fld id="{481ABCCF-04E4-4C33-8B5D-799A4ABA0362}" type="slidenum">
              <a:rPr lang="de-DE" smtClean="0"/>
              <a:t>14</a:t>
            </a:fld>
            <a:endParaRPr lang="de-DE"/>
          </a:p>
        </p:txBody>
      </p:sp>
      <p:pic>
        <p:nvPicPr>
          <p:cNvPr id="3074" name="Picture 2">
            <a:extLst>
              <a:ext uri="{FF2B5EF4-FFF2-40B4-BE49-F238E27FC236}">
                <a16:creationId xmlns:a16="http://schemas.microsoft.com/office/drawing/2014/main" id="{BF12499F-D024-8FEC-DF5C-0FEFDE7FA592}"/>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295835" y="274680"/>
            <a:ext cx="10730753" cy="630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872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173F84-E0BC-F937-0EA8-510443E04843}"/>
              </a:ext>
            </a:extLst>
          </p:cNvPr>
          <p:cNvSpPr>
            <a:spLocks noGrp="1"/>
          </p:cNvSpPr>
          <p:nvPr>
            <p:ph type="title"/>
          </p:nvPr>
        </p:nvSpPr>
        <p:spPr/>
        <p:txBody>
          <a:bodyPr/>
          <a:lstStyle/>
          <a:p>
            <a:r>
              <a:rPr lang="de-DE" b="1" dirty="0">
                <a:solidFill>
                  <a:srgbClr val="C00000"/>
                </a:solidFill>
                <a:latin typeface="+mn-lt"/>
              </a:rPr>
              <a:t>Strategie Papier</a:t>
            </a:r>
          </a:p>
        </p:txBody>
      </p:sp>
      <p:sp>
        <p:nvSpPr>
          <p:cNvPr id="3" name="Inhaltsplatzhalter 2">
            <a:extLst>
              <a:ext uri="{FF2B5EF4-FFF2-40B4-BE49-F238E27FC236}">
                <a16:creationId xmlns:a16="http://schemas.microsoft.com/office/drawing/2014/main" id="{7BC8A315-5545-0D0A-9B02-7A3B4EADFBE8}"/>
              </a:ext>
            </a:extLst>
          </p:cNvPr>
          <p:cNvSpPr>
            <a:spLocks noGrp="1"/>
          </p:cNvSpPr>
          <p:nvPr>
            <p:ph idx="1"/>
          </p:nvPr>
        </p:nvSpPr>
        <p:spPr>
          <a:xfrm>
            <a:off x="838200" y="1086928"/>
            <a:ext cx="10515600" cy="4831357"/>
          </a:xfrm>
        </p:spPr>
        <p:txBody>
          <a:bodyPr>
            <a:normAutofit/>
          </a:bodyPr>
          <a:lstStyle/>
          <a:p>
            <a:r>
              <a:rPr lang="de-DE" b="0" i="0" dirty="0">
                <a:effectLst/>
              </a:rPr>
              <a:t>Hauptziele und Empfehlungen für Ausbildungsprogramme:</a:t>
            </a:r>
          </a:p>
          <a:p>
            <a:pPr lvl="1"/>
            <a:r>
              <a:rPr lang="de-DE" b="0" i="0" dirty="0">
                <a:effectLst/>
              </a:rPr>
              <a:t>Förderung alternativer Sichtweisen auf Krankheit und Angebote im Vergleich zum medizinischen Modell;</a:t>
            </a:r>
          </a:p>
          <a:p>
            <a:pPr lvl="1"/>
            <a:r>
              <a:rPr lang="de-DE" b="0" i="0" dirty="0">
                <a:effectLst/>
              </a:rPr>
              <a:t>Förderung des persönlichen und beruflichen Wachstums;</a:t>
            </a:r>
          </a:p>
          <a:p>
            <a:pPr lvl="1"/>
            <a:r>
              <a:rPr lang="de-DE" b="0" i="0" dirty="0">
                <a:effectLst/>
              </a:rPr>
              <a:t>Vorbereitung zur Unterstützung der Genesung anderer Nutzer;</a:t>
            </a:r>
          </a:p>
          <a:p>
            <a:pPr lvl="1"/>
            <a:r>
              <a:rPr lang="de-DE" b="0" i="0" dirty="0">
                <a:effectLst/>
              </a:rPr>
              <a:t>Geschichte und Prinzipien der Peer-Unterstützung; Recovery-Kultur;</a:t>
            </a:r>
          </a:p>
          <a:p>
            <a:pPr lvl="1"/>
            <a:r>
              <a:rPr lang="de-DE" b="0" i="0" dirty="0">
                <a:effectLst/>
              </a:rPr>
              <a:t>Menschenrechte und Ethik;</a:t>
            </a:r>
          </a:p>
          <a:p>
            <a:pPr lvl="1"/>
            <a:r>
              <a:rPr lang="de-DE" b="0" i="0" dirty="0">
                <a:effectLst/>
              </a:rPr>
              <a:t>Selbstoffenbarung;</a:t>
            </a:r>
          </a:p>
          <a:p>
            <a:pPr lvl="1"/>
            <a:r>
              <a:rPr lang="de-DE" b="0" i="0" dirty="0">
                <a:effectLst/>
              </a:rPr>
              <a:t>Persönliches Wohlbefinden, Selbstfürsorge und Grenzmanagement;</a:t>
            </a:r>
            <a:br>
              <a:rPr lang="de-DE" dirty="0"/>
            </a:br>
            <a:endParaRPr lang="de-DE" dirty="0"/>
          </a:p>
        </p:txBody>
      </p:sp>
      <p:sp>
        <p:nvSpPr>
          <p:cNvPr id="4" name="Datumsplatzhalter 3">
            <a:extLst>
              <a:ext uri="{FF2B5EF4-FFF2-40B4-BE49-F238E27FC236}">
                <a16:creationId xmlns:a16="http://schemas.microsoft.com/office/drawing/2014/main" id="{E95E0CE6-063A-A148-5945-5B88F1C55D0A}"/>
              </a:ext>
            </a:extLst>
          </p:cNvPr>
          <p:cNvSpPr>
            <a:spLocks noGrp="1"/>
          </p:cNvSpPr>
          <p:nvPr>
            <p:ph type="dt" sz="half" idx="10"/>
          </p:nvPr>
        </p:nvSpPr>
        <p:spPr/>
        <p:txBody>
          <a:bodyPr/>
          <a:lstStyle/>
          <a:p>
            <a:r>
              <a:rPr lang="de-DE"/>
              <a:t>23.02.2026</a:t>
            </a:r>
            <a:endParaRPr lang="de-DE" dirty="0"/>
          </a:p>
        </p:txBody>
      </p:sp>
    </p:spTree>
    <p:extLst>
      <p:ext uri="{BB962C8B-B14F-4D97-AF65-F5344CB8AC3E}">
        <p14:creationId xmlns:p14="http://schemas.microsoft.com/office/powerpoint/2010/main" val="2381185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PlaceHolder 1"/>
          <p:cNvSpPr>
            <a:spLocks noGrp="1"/>
          </p:cNvSpPr>
          <p:nvPr>
            <p:ph type="title"/>
          </p:nvPr>
        </p:nvSpPr>
        <p:spPr>
          <a:xfrm>
            <a:off x="1981200" y="274680"/>
            <a:ext cx="8228880" cy="5097960"/>
          </a:xfrm>
          <a:prstGeom prst="rect">
            <a:avLst/>
          </a:prstGeom>
          <a:noFill/>
          <a:ln w="0">
            <a:noFill/>
          </a:ln>
        </p:spPr>
        <p:txBody>
          <a:bodyPr lIns="91440" tIns="45720" rIns="91440" bIns="45720" anchor="ctr">
            <a:normAutofit/>
          </a:bodyPr>
          <a:lstStyle/>
          <a:p>
            <a:endParaRPr lang="it-IT" sz="1800" spc="-1">
              <a:solidFill>
                <a:srgbClr val="000000"/>
              </a:solidFill>
              <a:latin typeface="Arial"/>
            </a:endParaRPr>
          </a:p>
        </p:txBody>
      </p:sp>
      <p:sp>
        <p:nvSpPr>
          <p:cNvPr id="92" name="PlaceHolder 2"/>
          <p:cNvSpPr>
            <a:spLocks noGrp="1"/>
          </p:cNvSpPr>
          <p:nvPr>
            <p:ph/>
          </p:nvPr>
        </p:nvSpPr>
        <p:spPr>
          <a:xfrm>
            <a:off x="1981200" y="1484640"/>
            <a:ext cx="8228880" cy="676080"/>
          </a:xfrm>
          <a:prstGeom prst="rect">
            <a:avLst/>
          </a:prstGeom>
          <a:noFill/>
          <a:ln w="0">
            <a:noFill/>
          </a:ln>
        </p:spPr>
        <p:txBody>
          <a:bodyPr lIns="91440" tIns="45720" rIns="91440" bIns="45720" anchor="t">
            <a:noAutofit/>
          </a:bodyPr>
          <a:lstStyle/>
          <a:p>
            <a:pPr>
              <a:lnSpc>
                <a:spcPct val="100000"/>
              </a:lnSpc>
              <a:spcBef>
                <a:spcPts val="1321"/>
              </a:spcBef>
              <a:tabLst>
                <a:tab pos="0" algn="l"/>
              </a:tabLst>
            </a:pPr>
            <a:r>
              <a:rPr lang="de-DE" sz="6600" spc="-1" dirty="0">
                <a:solidFill>
                  <a:srgbClr val="C00000"/>
                </a:solidFill>
                <a:latin typeface="Calibri"/>
              </a:rPr>
              <a:t>Warum werden Genesungsbegleitende eingestellt</a:t>
            </a:r>
            <a:endParaRPr lang="it-IT" sz="6600" spc="-1" dirty="0">
              <a:solidFill>
                <a:srgbClr val="000000"/>
              </a:solidFill>
              <a:latin typeface="Arial"/>
            </a:endParaRPr>
          </a:p>
        </p:txBody>
      </p:sp>
      <p:sp>
        <p:nvSpPr>
          <p:cNvPr id="93" name="PlaceHolder 3"/>
          <p:cNvSpPr>
            <a:spLocks noGrp="1"/>
          </p:cNvSpPr>
          <p:nvPr>
            <p:ph type="ftr" idx="8"/>
          </p:nvPr>
        </p:nvSpPr>
        <p:spPr>
          <a:xfrm>
            <a:off x="4648080" y="6356520"/>
            <a:ext cx="2894760" cy="364320"/>
          </a:xfrm>
          <a:prstGeom prst="rect">
            <a:avLst/>
          </a:prstGeom>
          <a:noFill/>
          <a:ln w="0">
            <a:noFill/>
          </a:ln>
        </p:spPr>
        <p:txBody>
          <a:bodyPr lIns="91440" tIns="45720" rIns="91440" bIns="45720" anchor="ctr">
            <a:noAutofit/>
          </a:bodyPr>
          <a:lstStyle/>
          <a:p>
            <a:endParaRPr lang="de-DE" sz="1200" spc="-1">
              <a:solidFill>
                <a:schemeClr val="dk1">
                  <a:tint val="75000"/>
                </a:schemeClr>
              </a:solidFill>
              <a:latin typeface="Calibri"/>
            </a:endParaRPr>
          </a:p>
        </p:txBody>
      </p:sp>
      <p:sp>
        <p:nvSpPr>
          <p:cNvPr id="5" name="PlaceHolder 4"/>
          <p:cNvSpPr>
            <a:spLocks noGrp="1"/>
          </p:cNvSpPr>
          <p:nvPr>
            <p:ph type="sldNum" idx="2"/>
          </p:nvPr>
        </p:nvSpPr>
        <p:spPr/>
        <p:txBody>
          <a:bodyPr/>
          <a:lstStyle/>
          <a:p>
            <a:fld id="{09BC4A6C-542E-4247-B5A8-7ACF2CD9B272}" type="slidenum">
              <a:t>16</a:t>
            </a:fld>
            <a:endParaRPr/>
          </a:p>
        </p:txBody>
      </p:sp>
    </p:spTree>
    <p:extLst>
      <p:ext uri="{BB962C8B-B14F-4D97-AF65-F5344CB8AC3E}">
        <p14:creationId xmlns:p14="http://schemas.microsoft.com/office/powerpoint/2010/main" val="4013836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1981200" y="274680"/>
            <a:ext cx="8228880" cy="1142280"/>
          </a:xfrm>
          <a:prstGeom prst="rect">
            <a:avLst/>
          </a:prstGeom>
          <a:noFill/>
          <a:ln w="0">
            <a:noFill/>
          </a:ln>
        </p:spPr>
        <p:txBody>
          <a:bodyPr lIns="91440" tIns="45720" rIns="91440" bIns="45720" anchor="ctr">
            <a:noAutofit/>
          </a:bodyPr>
          <a:lstStyle/>
          <a:p>
            <a:pPr>
              <a:lnSpc>
                <a:spcPct val="100000"/>
              </a:lnSpc>
              <a:tabLst>
                <a:tab pos="0" algn="l"/>
              </a:tabLst>
            </a:pPr>
            <a:r>
              <a:rPr lang="de-DE" spc="-1" dirty="0">
                <a:solidFill>
                  <a:srgbClr val="C00000"/>
                </a:solidFill>
                <a:latin typeface="Calibri"/>
              </a:rPr>
              <a:t>More Quality</a:t>
            </a:r>
            <a:endParaRPr lang="it-IT" spc="-1" dirty="0">
              <a:solidFill>
                <a:srgbClr val="000000"/>
              </a:solidFill>
              <a:latin typeface="Arial"/>
            </a:endParaRPr>
          </a:p>
        </p:txBody>
      </p:sp>
      <p:sp>
        <p:nvSpPr>
          <p:cNvPr id="131" name="PlaceHolder 2"/>
          <p:cNvSpPr>
            <a:spLocks noGrp="1"/>
          </p:cNvSpPr>
          <p:nvPr>
            <p:ph/>
          </p:nvPr>
        </p:nvSpPr>
        <p:spPr>
          <a:xfrm>
            <a:off x="1981200" y="1600200"/>
            <a:ext cx="8228880" cy="4525200"/>
          </a:xfrm>
          <a:prstGeom prst="rect">
            <a:avLst/>
          </a:prstGeom>
          <a:noFill/>
          <a:ln w="0">
            <a:noFill/>
          </a:ln>
        </p:spPr>
        <p:txBody>
          <a:bodyPr lIns="91440" tIns="45720" rIns="91440" bIns="45720" anchor="t">
            <a:noAutofit/>
          </a:bodyPr>
          <a:lstStyle/>
          <a:p>
            <a:pPr marL="343080" indent="-343080">
              <a:lnSpc>
                <a:spcPct val="100000"/>
              </a:lnSpc>
              <a:spcBef>
                <a:spcPts val="641"/>
              </a:spcBef>
              <a:buClr>
                <a:srgbClr val="000000"/>
              </a:buClr>
              <a:buFont typeface="Arial"/>
              <a:buChar char="•"/>
            </a:pPr>
            <a:r>
              <a:rPr lang="de-DE" sz="3200" spc="-1" dirty="0" err="1">
                <a:solidFill>
                  <a:schemeClr val="dk1"/>
                </a:solidFill>
                <a:latin typeface="Calibri"/>
              </a:rPr>
              <a:t>Sucess</a:t>
            </a:r>
            <a:r>
              <a:rPr lang="de-DE" sz="3200" spc="-1" dirty="0">
                <a:solidFill>
                  <a:schemeClr val="dk1"/>
                </a:solidFill>
                <a:latin typeface="Calibri"/>
              </a:rPr>
              <a:t> </a:t>
            </a:r>
            <a:r>
              <a:rPr lang="de-DE" sz="3200" spc="-1" dirty="0" err="1">
                <a:solidFill>
                  <a:schemeClr val="dk1"/>
                </a:solidFill>
                <a:latin typeface="Calibri"/>
              </a:rPr>
              <a:t>of</a:t>
            </a:r>
            <a:r>
              <a:rPr lang="de-DE" sz="3200" spc="-1" dirty="0">
                <a:solidFill>
                  <a:schemeClr val="dk1"/>
                </a:solidFill>
                <a:latin typeface="Calibri"/>
              </a:rPr>
              <a:t> Peer </a:t>
            </a:r>
            <a:r>
              <a:rPr lang="de-DE" sz="3200" spc="-1" dirty="0" err="1">
                <a:solidFill>
                  <a:schemeClr val="dk1"/>
                </a:solidFill>
                <a:latin typeface="Calibri"/>
              </a:rPr>
              <a:t>Specialists</a:t>
            </a:r>
            <a:endParaRPr lang="it-IT" sz="3200" spc="-1" dirty="0">
              <a:solidFill>
                <a:srgbClr val="000000"/>
              </a:solidFill>
              <a:latin typeface="Arial"/>
            </a:endParaRPr>
          </a:p>
          <a:p>
            <a:pPr marL="1143000" lvl="2" indent="-228600">
              <a:spcBef>
                <a:spcPts val="479"/>
              </a:spcBef>
              <a:buClr>
                <a:srgbClr val="000000"/>
              </a:buClr>
              <a:buFont typeface="Arial"/>
              <a:buChar char="•"/>
            </a:pPr>
            <a:r>
              <a:rPr lang="de-DE" sz="2400" spc="-1" dirty="0" err="1">
                <a:solidFill>
                  <a:schemeClr val="dk1"/>
                </a:solidFill>
                <a:latin typeface="Calibri"/>
              </a:rPr>
              <a:t>Metastudy</a:t>
            </a:r>
            <a:r>
              <a:rPr lang="de-DE" sz="2400" spc="-1" dirty="0">
                <a:solidFill>
                  <a:schemeClr val="dk1"/>
                </a:solidFill>
                <a:latin typeface="Calibri"/>
              </a:rPr>
              <a:t> von Davidson 2008</a:t>
            </a:r>
            <a:endParaRPr lang="it-IT" sz="2400" spc="-1" dirty="0">
              <a:solidFill>
                <a:srgbClr val="000000"/>
              </a:solidFill>
              <a:latin typeface="Arial"/>
            </a:endParaRPr>
          </a:p>
          <a:p>
            <a:pPr marL="343080" indent="-343080">
              <a:lnSpc>
                <a:spcPct val="100000"/>
              </a:lnSpc>
              <a:spcBef>
                <a:spcPts val="641"/>
              </a:spcBef>
              <a:buClr>
                <a:srgbClr val="000000"/>
              </a:buClr>
              <a:buFont typeface="Arial"/>
              <a:buChar char="•"/>
            </a:pPr>
            <a:r>
              <a:rPr lang="de-DE" sz="3200" spc="-1" dirty="0">
                <a:solidFill>
                  <a:schemeClr val="dk1"/>
                </a:solidFill>
                <a:latin typeface="Calibri"/>
              </a:rPr>
              <a:t>Casemanagement (USA):</a:t>
            </a:r>
            <a:endParaRPr lang="it-IT" sz="3200" spc="-1" dirty="0">
              <a:solidFill>
                <a:srgbClr val="000000"/>
              </a:solidFill>
              <a:latin typeface="Arial"/>
            </a:endParaRPr>
          </a:p>
          <a:p>
            <a:pPr marL="1143000" lvl="2" indent="-228600">
              <a:spcBef>
                <a:spcPts val="479"/>
              </a:spcBef>
              <a:buClr>
                <a:srgbClr val="000000"/>
              </a:buClr>
              <a:buFont typeface="Arial"/>
              <a:buChar char="•"/>
            </a:pPr>
            <a:r>
              <a:rPr lang="de-DE" sz="2400" spc="-1" dirty="0">
                <a:solidFill>
                  <a:schemeClr val="dk1"/>
                </a:solidFill>
                <a:latin typeface="Calibri"/>
              </a:rPr>
              <a:t>(Felton, </a:t>
            </a:r>
            <a:r>
              <a:rPr lang="de-DE" sz="2400" spc="-1" dirty="0" err="1">
                <a:solidFill>
                  <a:schemeClr val="dk1"/>
                </a:solidFill>
                <a:latin typeface="Calibri"/>
              </a:rPr>
              <a:t>Statsny</a:t>
            </a:r>
            <a:r>
              <a:rPr lang="de-DE" sz="2400" spc="-1" dirty="0">
                <a:solidFill>
                  <a:schemeClr val="dk1"/>
                </a:solidFill>
                <a:latin typeface="Calibri"/>
              </a:rPr>
              <a:t>, </a:t>
            </a:r>
            <a:r>
              <a:rPr lang="de-DE" sz="2400" spc="-1" dirty="0" err="1">
                <a:solidFill>
                  <a:schemeClr val="dk1"/>
                </a:solidFill>
                <a:latin typeface="Calibri"/>
              </a:rPr>
              <a:t>Shern</a:t>
            </a:r>
            <a:r>
              <a:rPr lang="de-DE" sz="2400" spc="-1" dirty="0">
                <a:solidFill>
                  <a:schemeClr val="dk1"/>
                </a:solidFill>
                <a:latin typeface="Calibri"/>
              </a:rPr>
              <a:t> </a:t>
            </a:r>
            <a:r>
              <a:rPr lang="de-DE" sz="2400" spc="-1" dirty="0" err="1">
                <a:solidFill>
                  <a:schemeClr val="dk1"/>
                </a:solidFill>
                <a:latin typeface="Calibri"/>
              </a:rPr>
              <a:t>a.o</a:t>
            </a:r>
            <a:r>
              <a:rPr lang="de-DE" sz="2400" spc="-1" dirty="0">
                <a:solidFill>
                  <a:schemeClr val="dk1"/>
                </a:solidFill>
                <a:latin typeface="Calibri"/>
              </a:rPr>
              <a:t>. 1995)</a:t>
            </a:r>
            <a:endParaRPr lang="it-IT" sz="2400" spc="-1" dirty="0">
              <a:solidFill>
                <a:srgbClr val="000000"/>
              </a:solidFill>
              <a:latin typeface="Arial"/>
            </a:endParaRPr>
          </a:p>
          <a:p>
            <a:pPr marL="343080" indent="-343080">
              <a:lnSpc>
                <a:spcPct val="100000"/>
              </a:lnSpc>
              <a:spcBef>
                <a:spcPts val="641"/>
              </a:spcBef>
              <a:buClr>
                <a:srgbClr val="000000"/>
              </a:buClr>
              <a:buFont typeface="Arial"/>
              <a:buChar char="•"/>
            </a:pPr>
            <a:r>
              <a:rPr lang="de-DE" sz="3200" spc="-1" dirty="0" err="1">
                <a:solidFill>
                  <a:schemeClr val="dk1"/>
                </a:solidFill>
                <a:latin typeface="Calibri"/>
              </a:rPr>
              <a:t>Crisisintervention</a:t>
            </a:r>
            <a:r>
              <a:rPr lang="de-DE" sz="3200" spc="-1" dirty="0">
                <a:solidFill>
                  <a:schemeClr val="dk1"/>
                </a:solidFill>
                <a:latin typeface="Calibri"/>
              </a:rPr>
              <a:t> (USA)</a:t>
            </a:r>
            <a:endParaRPr lang="it-IT" sz="3200" spc="-1" dirty="0">
              <a:solidFill>
                <a:srgbClr val="000000"/>
              </a:solidFill>
              <a:latin typeface="Arial"/>
            </a:endParaRPr>
          </a:p>
          <a:p>
            <a:pPr marL="1143000" lvl="2" indent="-228600">
              <a:spcBef>
                <a:spcPts val="479"/>
              </a:spcBef>
              <a:buClr>
                <a:srgbClr val="000000"/>
              </a:buClr>
              <a:buFont typeface="Arial"/>
              <a:buChar char="•"/>
            </a:pPr>
            <a:r>
              <a:rPr lang="de-DE" sz="2400" spc="-1" dirty="0">
                <a:solidFill>
                  <a:schemeClr val="dk1"/>
                </a:solidFill>
                <a:latin typeface="Calibri"/>
              </a:rPr>
              <a:t>(Greenfield/</a:t>
            </a:r>
            <a:r>
              <a:rPr lang="de-DE" sz="2400" spc="-1" dirty="0" err="1">
                <a:solidFill>
                  <a:schemeClr val="dk1"/>
                </a:solidFill>
                <a:latin typeface="Calibri"/>
              </a:rPr>
              <a:t>Stoneking</a:t>
            </a:r>
            <a:r>
              <a:rPr lang="de-DE" sz="2400" spc="-1" dirty="0">
                <a:solidFill>
                  <a:schemeClr val="dk1"/>
                </a:solidFill>
                <a:latin typeface="Calibri"/>
              </a:rPr>
              <a:t>/Humphreys/Sundby/Bond 2008)</a:t>
            </a:r>
            <a:endParaRPr lang="it-IT" sz="2400" spc="-1" dirty="0">
              <a:solidFill>
                <a:srgbClr val="000000"/>
              </a:solidFill>
              <a:latin typeface="Arial"/>
            </a:endParaRPr>
          </a:p>
        </p:txBody>
      </p:sp>
    </p:spTree>
    <p:extLst>
      <p:ext uri="{BB962C8B-B14F-4D97-AF65-F5344CB8AC3E}">
        <p14:creationId xmlns:p14="http://schemas.microsoft.com/office/powerpoint/2010/main" val="1089311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A1982-099E-BD0D-75C5-E57B5B000772}"/>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FC508A37-FCB1-44CA-49A9-D07AC8A01257}"/>
              </a:ext>
            </a:extLst>
          </p:cNvPr>
          <p:cNvSpPr>
            <a:spLocks noGrp="1"/>
          </p:cNvSpPr>
          <p:nvPr>
            <p:ph/>
          </p:nvPr>
        </p:nvSpPr>
        <p:spPr>
          <a:xfrm>
            <a:off x="609600" y="1604519"/>
            <a:ext cx="10613366" cy="4114793"/>
          </a:xfrm>
        </p:spPr>
        <p:txBody>
          <a:bodyPr>
            <a:normAutofit fontScale="85000" lnSpcReduction="20000"/>
          </a:bodyPr>
          <a:lstStyle/>
          <a:p>
            <a:r>
              <a:rPr lang="de-DE" sz="4000" b="0" i="0" dirty="0">
                <a:effectLst/>
              </a:rPr>
              <a:t>Es gibt einen international wachsenden Trend, Peer-Support-Systeme (PSS) in Sucht- und psychischen Gesundheitsdiensten einzuführen, ein großer Teil der aktuellen Literatur unterstützt die Einbindung von Peer-Support-Arbeitern in die psychiatrische Versorgung. Die Realisierbarkeit und Aufrechterhaltung eines nachhaltigen PSS im Gesundheitswesen ist aber nur durch kontinuierliche Unterstützung und Engagement aller Gesundheitsfachkräfte, Manager und anderer Interessengruppen </a:t>
            </a:r>
            <a:r>
              <a:rPr lang="de-DE" sz="4000" b="0" i="0" dirty="0" err="1">
                <a:effectLst/>
              </a:rPr>
              <a:t>möglich.</a:t>
            </a:r>
            <a:r>
              <a:rPr lang="de-DE" sz="2600" b="0" i="0" dirty="0" err="1">
                <a:effectLst/>
              </a:rPr>
              <a:t>Shalaby</a:t>
            </a:r>
            <a:r>
              <a:rPr lang="de-DE" sz="2600" b="0" i="0" dirty="0">
                <a:effectLst/>
              </a:rPr>
              <a:t> RAH, </a:t>
            </a:r>
            <a:r>
              <a:rPr lang="de-DE" sz="2600" b="0" i="0" dirty="0" err="1">
                <a:effectLst/>
              </a:rPr>
              <a:t>Agyapong</a:t>
            </a:r>
            <a:r>
              <a:rPr lang="de-DE" sz="2600" b="0" i="0" dirty="0">
                <a:effectLst/>
              </a:rPr>
              <a:t> VIO. Peer Support in Mental Health: </a:t>
            </a:r>
            <a:r>
              <a:rPr lang="de-DE" sz="2600" b="0" i="0" dirty="0" err="1">
                <a:effectLst/>
              </a:rPr>
              <a:t>Literature</a:t>
            </a:r>
            <a:r>
              <a:rPr lang="de-DE" sz="2600" b="0" i="0" dirty="0">
                <a:effectLst/>
              </a:rPr>
              <a:t> Review. JMIR </a:t>
            </a:r>
            <a:r>
              <a:rPr lang="de-DE" sz="2600" b="0" i="0" dirty="0" err="1">
                <a:effectLst/>
              </a:rPr>
              <a:t>Ment</a:t>
            </a:r>
            <a:r>
              <a:rPr lang="de-DE" sz="2600" b="0" i="0" dirty="0">
                <a:effectLst/>
              </a:rPr>
              <a:t> Health. 2020 Jun 9;7(6):e15572. </a:t>
            </a:r>
            <a:endParaRPr lang="de-DE" sz="2600" dirty="0"/>
          </a:p>
        </p:txBody>
      </p:sp>
      <p:sp>
        <p:nvSpPr>
          <p:cNvPr id="6" name="Datumsplatzhalter 5">
            <a:extLst>
              <a:ext uri="{FF2B5EF4-FFF2-40B4-BE49-F238E27FC236}">
                <a16:creationId xmlns:a16="http://schemas.microsoft.com/office/drawing/2014/main" id="{ADCE413D-1CD7-DD7F-7D17-D0C6980E8952}"/>
              </a:ext>
            </a:extLst>
          </p:cNvPr>
          <p:cNvSpPr>
            <a:spLocks noGrp="1"/>
          </p:cNvSpPr>
          <p:nvPr>
            <p:ph type="dt" idx="3"/>
          </p:nvPr>
        </p:nvSpPr>
        <p:spPr/>
        <p:txBody>
          <a:bodyPr/>
          <a:lstStyle/>
          <a:p>
            <a:endParaRPr lang="de-DE"/>
          </a:p>
        </p:txBody>
      </p:sp>
    </p:spTree>
    <p:extLst>
      <p:ext uri="{BB962C8B-B14F-4D97-AF65-F5344CB8AC3E}">
        <p14:creationId xmlns:p14="http://schemas.microsoft.com/office/powerpoint/2010/main" val="3709332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B6206-A1D2-666D-EC47-DE079D1993A4}"/>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DEFCEB2B-EAFC-5031-B70A-B141A3EEED46}"/>
              </a:ext>
            </a:extLst>
          </p:cNvPr>
          <p:cNvSpPr>
            <a:spLocks noGrp="1"/>
          </p:cNvSpPr>
          <p:nvPr>
            <p:ph idx="1"/>
          </p:nvPr>
        </p:nvSpPr>
        <p:spPr>
          <a:xfrm>
            <a:off x="838200" y="457200"/>
            <a:ext cx="10515600" cy="5461085"/>
          </a:xfrm>
        </p:spPr>
        <p:txBody>
          <a:bodyPr>
            <a:normAutofit fontScale="92500" lnSpcReduction="20000"/>
          </a:bodyPr>
          <a:lstStyle/>
          <a:p>
            <a:pPr marL="0" indent="0">
              <a:buNone/>
            </a:pPr>
            <a:r>
              <a:rPr lang="de-DE" b="0" i="0" dirty="0">
                <a:effectLst/>
              </a:rPr>
              <a:t>Übersicht zu 12 randomisierte kontrollierte Studien (RCTs) zu Gruppenangeboten von GB (Recovery Gruppen, Anti-Stigma…)</a:t>
            </a:r>
          </a:p>
          <a:p>
            <a:r>
              <a:rPr lang="de-DE" b="0" i="0" dirty="0">
                <a:effectLst/>
              </a:rPr>
              <a:t>Verbesserungen in den Recovery-Ergebnissen </a:t>
            </a:r>
          </a:p>
          <a:p>
            <a:r>
              <a:rPr lang="de-DE" b="0" i="0" dirty="0">
                <a:effectLst/>
              </a:rPr>
              <a:t>Verringerungen psychiatrischer Symptome </a:t>
            </a:r>
          </a:p>
          <a:p>
            <a:r>
              <a:rPr lang="de-DE" b="0" i="0" dirty="0">
                <a:effectLst/>
              </a:rPr>
              <a:t>erhöhte Empowerment-Werte </a:t>
            </a:r>
          </a:p>
          <a:p>
            <a:r>
              <a:rPr lang="de-DE" b="0" i="0" dirty="0">
                <a:effectLst/>
              </a:rPr>
              <a:t>vielversprechende Effekte in Bezug auf die Reduktion von Wiederaufnahmeraten </a:t>
            </a:r>
          </a:p>
          <a:p>
            <a:r>
              <a:rPr lang="de-DE" b="0" i="0" dirty="0">
                <a:effectLst/>
              </a:rPr>
              <a:t>Stärkung sozialer Verbundenheit</a:t>
            </a:r>
          </a:p>
          <a:p>
            <a:r>
              <a:rPr lang="de-DE" b="0" i="0" dirty="0">
                <a:effectLst/>
              </a:rPr>
              <a:t>Sehr hohe Teilnahmeraten</a:t>
            </a:r>
          </a:p>
          <a:p>
            <a:r>
              <a:rPr lang="de-DE" b="0" i="0" dirty="0">
                <a:effectLst/>
              </a:rPr>
              <a:t>Effekte variierten </a:t>
            </a:r>
          </a:p>
          <a:p>
            <a:pPr lvl="1"/>
            <a:r>
              <a:rPr lang="de-DE" b="0" i="0" dirty="0" err="1">
                <a:effectLst/>
              </a:rPr>
              <a:t>manualisierte</a:t>
            </a:r>
            <a:r>
              <a:rPr lang="de-DE" b="0" i="0" dirty="0">
                <a:effectLst/>
              </a:rPr>
              <a:t> Programme eine stärkere Symptomminderung </a:t>
            </a:r>
          </a:p>
          <a:p>
            <a:pPr lvl="1"/>
            <a:r>
              <a:rPr lang="de-DE" b="0" i="0" dirty="0">
                <a:effectLst/>
              </a:rPr>
              <a:t>flexible, peer-geführte Ansätze Verbesserung sozialen Ergebnisse.</a:t>
            </a:r>
          </a:p>
          <a:p>
            <a:pPr marL="457200" lvl="1" indent="0">
              <a:buNone/>
            </a:pPr>
            <a:r>
              <a:rPr lang="de-DE" b="0" i="0" dirty="0" err="1">
                <a:effectLst/>
              </a:rPr>
              <a:t>Kundurthi</a:t>
            </a:r>
            <a:r>
              <a:rPr lang="de-DE" b="0" i="0" dirty="0">
                <a:effectLst/>
              </a:rPr>
              <a:t>, V., Reddy, S.K., </a:t>
            </a:r>
            <a:r>
              <a:rPr lang="de-DE" b="0" i="0" dirty="0" err="1">
                <a:effectLst/>
              </a:rPr>
              <a:t>Jagannathan</a:t>
            </a:r>
            <a:r>
              <a:rPr lang="de-DE" b="0" i="0" dirty="0">
                <a:effectLst/>
              </a:rPr>
              <a:t>, A. </a:t>
            </a:r>
            <a:r>
              <a:rPr lang="de-DE" b="0" i="1" dirty="0">
                <a:effectLst/>
              </a:rPr>
              <a:t>et al.</a:t>
            </a:r>
            <a:r>
              <a:rPr lang="de-DE" b="0" i="0" dirty="0">
                <a:effectLst/>
              </a:rPr>
              <a:t> </a:t>
            </a:r>
            <a:r>
              <a:rPr lang="de-DE" b="0" i="0" dirty="0" err="1">
                <a:effectLst/>
              </a:rPr>
              <a:t>Effectiveness</a:t>
            </a:r>
            <a:r>
              <a:rPr lang="de-DE" b="0" i="0" dirty="0">
                <a:effectLst/>
              </a:rPr>
              <a:t> </a:t>
            </a:r>
            <a:r>
              <a:rPr lang="de-DE" b="0" i="0" dirty="0" err="1">
                <a:effectLst/>
              </a:rPr>
              <a:t>of</a:t>
            </a:r>
            <a:r>
              <a:rPr lang="de-DE" b="0" i="0" dirty="0">
                <a:effectLst/>
              </a:rPr>
              <a:t> Peer Support Group </a:t>
            </a:r>
            <a:r>
              <a:rPr lang="de-DE" b="0" i="0" dirty="0" err="1">
                <a:effectLst/>
              </a:rPr>
              <a:t>Interventions</a:t>
            </a:r>
            <a:r>
              <a:rPr lang="de-DE" b="0" i="0" dirty="0">
                <a:effectLst/>
              </a:rPr>
              <a:t> </a:t>
            </a:r>
            <a:r>
              <a:rPr lang="de-DE" b="0" i="0" dirty="0" err="1">
                <a:effectLst/>
              </a:rPr>
              <a:t>for</a:t>
            </a:r>
            <a:r>
              <a:rPr lang="de-DE" b="0" i="0" dirty="0">
                <a:effectLst/>
              </a:rPr>
              <a:t> </a:t>
            </a:r>
            <a:r>
              <a:rPr lang="de-DE" b="0" i="0" dirty="0" err="1">
                <a:effectLst/>
              </a:rPr>
              <a:t>Persons</a:t>
            </a:r>
            <a:r>
              <a:rPr lang="de-DE" b="0" i="0" dirty="0">
                <a:effectLst/>
              </a:rPr>
              <a:t> </a:t>
            </a:r>
            <a:r>
              <a:rPr lang="de-DE" b="0" i="0" dirty="0" err="1">
                <a:effectLst/>
              </a:rPr>
              <a:t>with</a:t>
            </a:r>
            <a:r>
              <a:rPr lang="de-DE" b="0" i="0" dirty="0">
                <a:effectLst/>
              </a:rPr>
              <a:t> Mental </a:t>
            </a:r>
            <a:r>
              <a:rPr lang="de-DE" b="0" i="0" dirty="0" err="1">
                <a:effectLst/>
              </a:rPr>
              <a:t>Illness</a:t>
            </a:r>
            <a:r>
              <a:rPr lang="de-DE" b="0" i="0" dirty="0">
                <a:effectLst/>
              </a:rPr>
              <a:t>: A </a:t>
            </a:r>
            <a:r>
              <a:rPr lang="de-DE" b="0" i="0" dirty="0" err="1">
                <a:effectLst/>
              </a:rPr>
              <a:t>Systematic</a:t>
            </a:r>
            <a:r>
              <a:rPr lang="de-DE" b="0" i="0" dirty="0">
                <a:effectLst/>
              </a:rPr>
              <a:t> Review. </a:t>
            </a:r>
            <a:r>
              <a:rPr lang="de-DE" b="0" i="1" dirty="0">
                <a:effectLst/>
              </a:rPr>
              <a:t>J. </a:t>
            </a:r>
            <a:r>
              <a:rPr lang="de-DE" b="0" i="1" dirty="0" err="1">
                <a:effectLst/>
              </a:rPr>
              <a:t>Psychosoc</a:t>
            </a:r>
            <a:r>
              <a:rPr lang="de-DE" b="0" i="1" dirty="0">
                <a:effectLst/>
              </a:rPr>
              <a:t>. </a:t>
            </a:r>
            <a:r>
              <a:rPr lang="de-DE" b="0" i="1" dirty="0" err="1">
                <a:effectLst/>
              </a:rPr>
              <a:t>Rehabil</a:t>
            </a:r>
            <a:r>
              <a:rPr lang="de-DE" b="0" i="1" dirty="0">
                <a:effectLst/>
              </a:rPr>
              <a:t>. </a:t>
            </a:r>
            <a:r>
              <a:rPr lang="de-DE" b="0" i="1" dirty="0" err="1">
                <a:effectLst/>
              </a:rPr>
              <a:t>Ment</a:t>
            </a:r>
            <a:r>
              <a:rPr lang="de-DE" b="0" i="1" dirty="0">
                <a:effectLst/>
              </a:rPr>
              <a:t>. Health</a:t>
            </a:r>
            <a:r>
              <a:rPr lang="de-DE" b="0" i="0" dirty="0">
                <a:effectLst/>
              </a:rPr>
              <a:t> (2025). </a:t>
            </a:r>
          </a:p>
        </p:txBody>
      </p:sp>
      <p:sp>
        <p:nvSpPr>
          <p:cNvPr id="4" name="Datumsplatzhalter 3">
            <a:extLst>
              <a:ext uri="{FF2B5EF4-FFF2-40B4-BE49-F238E27FC236}">
                <a16:creationId xmlns:a16="http://schemas.microsoft.com/office/drawing/2014/main" id="{13936EAA-3070-7B39-3E60-23A0029990F0}"/>
              </a:ext>
            </a:extLst>
          </p:cNvPr>
          <p:cNvSpPr>
            <a:spLocks noGrp="1"/>
          </p:cNvSpPr>
          <p:nvPr>
            <p:ph type="dt" sz="half" idx="10"/>
          </p:nvPr>
        </p:nvSpPr>
        <p:spPr/>
        <p:txBody>
          <a:bodyPr/>
          <a:lstStyle/>
          <a:p>
            <a:r>
              <a:rPr lang="de-DE"/>
              <a:t>23.02.2026</a:t>
            </a:r>
            <a:endParaRPr lang="de-DE" dirty="0"/>
          </a:p>
        </p:txBody>
      </p:sp>
    </p:spTree>
    <p:extLst>
      <p:ext uri="{BB962C8B-B14F-4D97-AF65-F5344CB8AC3E}">
        <p14:creationId xmlns:p14="http://schemas.microsoft.com/office/powerpoint/2010/main" val="2435201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0E356B-F396-3C1E-0363-BC0008BFDB7D}"/>
              </a:ext>
            </a:extLst>
          </p:cNvPr>
          <p:cNvSpPr>
            <a:spLocks noGrp="1"/>
          </p:cNvSpPr>
          <p:nvPr>
            <p:ph type="title"/>
          </p:nvPr>
        </p:nvSpPr>
        <p:spPr>
          <a:xfrm>
            <a:off x="1255058" y="2458984"/>
            <a:ext cx="10515600" cy="2691239"/>
          </a:xfrm>
        </p:spPr>
        <p:txBody>
          <a:bodyPr/>
          <a:lstStyle/>
          <a:p>
            <a:r>
              <a:rPr lang="de-DE" b="1" dirty="0">
                <a:solidFill>
                  <a:srgbClr val="C00000"/>
                </a:solidFill>
                <a:latin typeface="+mn-lt"/>
              </a:rPr>
              <a:t>Soziale Psychiatrie heute</a:t>
            </a:r>
            <a:br>
              <a:rPr lang="de-DE" b="1" dirty="0">
                <a:solidFill>
                  <a:srgbClr val="C00000"/>
                </a:solidFill>
                <a:latin typeface="+mn-lt"/>
              </a:rPr>
            </a:br>
            <a:r>
              <a:rPr lang="de-DE" b="1" dirty="0">
                <a:solidFill>
                  <a:srgbClr val="C00000"/>
                </a:solidFill>
                <a:latin typeface="+mn-lt"/>
              </a:rPr>
              <a:t>- keine Zukunft ohne Partizipation? !</a:t>
            </a:r>
          </a:p>
        </p:txBody>
      </p:sp>
      <p:sp>
        <p:nvSpPr>
          <p:cNvPr id="3" name="Inhaltsplatzhalter 2">
            <a:extLst>
              <a:ext uri="{FF2B5EF4-FFF2-40B4-BE49-F238E27FC236}">
                <a16:creationId xmlns:a16="http://schemas.microsoft.com/office/drawing/2014/main" id="{D00C7AAC-0652-8192-B91D-6306E6A6A655}"/>
              </a:ext>
            </a:extLst>
          </p:cNvPr>
          <p:cNvSpPr>
            <a:spLocks noGrp="1"/>
          </p:cNvSpPr>
          <p:nvPr>
            <p:ph idx="1"/>
          </p:nvPr>
        </p:nvSpPr>
        <p:spPr>
          <a:xfrm>
            <a:off x="838200" y="3523129"/>
            <a:ext cx="10515600" cy="2395156"/>
          </a:xfrm>
        </p:spPr>
        <p:txBody>
          <a:bodyPr/>
          <a:lstStyle/>
          <a:p>
            <a:endParaRPr lang="de-DE" dirty="0"/>
          </a:p>
        </p:txBody>
      </p:sp>
      <p:sp>
        <p:nvSpPr>
          <p:cNvPr id="4" name="Datumsplatzhalter 3">
            <a:extLst>
              <a:ext uri="{FF2B5EF4-FFF2-40B4-BE49-F238E27FC236}">
                <a16:creationId xmlns:a16="http://schemas.microsoft.com/office/drawing/2014/main" id="{0EF7B0D6-D835-AE34-E181-BCAE5964BCEE}"/>
              </a:ext>
            </a:extLst>
          </p:cNvPr>
          <p:cNvSpPr>
            <a:spLocks noGrp="1"/>
          </p:cNvSpPr>
          <p:nvPr>
            <p:ph type="dt" sz="half" idx="10"/>
          </p:nvPr>
        </p:nvSpPr>
        <p:spPr/>
        <p:txBody>
          <a:bodyPr/>
          <a:lstStyle/>
          <a:p>
            <a:r>
              <a:rPr lang="de-DE"/>
              <a:t>23.02.2026</a:t>
            </a:r>
            <a:endParaRPr lang="de-DE" dirty="0"/>
          </a:p>
        </p:txBody>
      </p:sp>
    </p:spTree>
    <p:extLst>
      <p:ext uri="{BB962C8B-B14F-4D97-AF65-F5344CB8AC3E}">
        <p14:creationId xmlns:p14="http://schemas.microsoft.com/office/powerpoint/2010/main" val="412091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B4A45B-5DE7-3B8D-E614-21EBBBCBF1E7}"/>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5E82734-47A5-80CC-511F-CCABA30917D3}"/>
              </a:ext>
            </a:extLst>
          </p:cNvPr>
          <p:cNvSpPr>
            <a:spLocks noGrp="1"/>
          </p:cNvSpPr>
          <p:nvPr>
            <p:ph idx="1"/>
          </p:nvPr>
        </p:nvSpPr>
        <p:spPr>
          <a:xfrm>
            <a:off x="838200" y="448574"/>
            <a:ext cx="10515600" cy="5469711"/>
          </a:xfrm>
        </p:spPr>
        <p:txBody>
          <a:bodyPr>
            <a:normAutofit/>
          </a:bodyPr>
          <a:lstStyle/>
          <a:p>
            <a:pPr marL="0" indent="0">
              <a:buNone/>
            </a:pPr>
            <a:r>
              <a:rPr lang="de-DE" b="0" i="0" dirty="0">
                <a:effectLst/>
              </a:rPr>
              <a:t>Peer-Unterstützung hat positive Auswirkungen auf soziale Eingliederung, Selbstermächtigung und Hoffnung bei Menschen mit schweren psychischen Erkrankungen in verschiedenen Kontexten. Da soziale Isolation ein wesentlicher Auslöser für psychische Erkrankungen ist und sowohl Selbstermächtigung als auch Hoffnung entscheidend für die Genesung sind, kann Peer-Unterstützung als wirksame Komponente der psychischen Gesundheitsversorgung empfohlen werden. Peer-Unterstützung hat das Potenzial, die globale psychische Gesundheit stärker auf eine genesungs- und menschenrechtsbasierte Orientierung hin zu bewegen.</a:t>
            </a:r>
          </a:p>
          <a:p>
            <a:r>
              <a:rPr lang="en-US" sz="1900" b="0" i="0" dirty="0" err="1">
                <a:effectLst/>
              </a:rPr>
              <a:t>Puschner</a:t>
            </a:r>
            <a:r>
              <a:rPr lang="en-US" sz="1900" b="0" i="0" dirty="0">
                <a:effectLst/>
              </a:rPr>
              <a:t> B, </a:t>
            </a:r>
            <a:r>
              <a:rPr lang="en-US" sz="1900" b="0" i="0" dirty="0" err="1">
                <a:effectLst/>
              </a:rPr>
              <a:t>Nakku</a:t>
            </a:r>
            <a:r>
              <a:rPr lang="en-US" sz="1900" b="0" i="0" dirty="0">
                <a:effectLst/>
              </a:rPr>
              <a:t> J, </a:t>
            </a:r>
            <a:r>
              <a:rPr lang="en-US" sz="1900" b="0" i="0" dirty="0" err="1">
                <a:effectLst/>
              </a:rPr>
              <a:t>Hiltensperger</a:t>
            </a:r>
            <a:r>
              <a:rPr lang="en-US" sz="1900" b="0" i="0" dirty="0">
                <a:effectLst/>
              </a:rPr>
              <a:t> R, et al. Effectiveness of peer support for people with severe mental health conditions in high-, middle- and low-income countries: </a:t>
            </a:r>
            <a:r>
              <a:rPr lang="en-US" sz="1900" b="0" i="0" dirty="0" err="1">
                <a:effectLst/>
              </a:rPr>
              <a:t>multicentre</a:t>
            </a:r>
            <a:r>
              <a:rPr lang="en-US" sz="1900" b="0" i="0" dirty="0">
                <a:effectLst/>
              </a:rPr>
              <a:t> </a:t>
            </a:r>
            <a:r>
              <a:rPr lang="en-US" sz="1900" b="0" i="0" dirty="0" err="1">
                <a:effectLst/>
              </a:rPr>
              <a:t>randomised</a:t>
            </a:r>
            <a:r>
              <a:rPr lang="en-US" sz="1900" b="0" i="0" dirty="0">
                <a:effectLst/>
              </a:rPr>
              <a:t> controlled trial. </a:t>
            </a:r>
            <a:r>
              <a:rPr lang="en-US" sz="1900" b="0" i="1" dirty="0">
                <a:effectLst/>
              </a:rPr>
              <a:t>The British Journal of Psychiatry</a:t>
            </a:r>
            <a:r>
              <a:rPr lang="en-US" sz="1900" b="0" i="0" dirty="0">
                <a:effectLst/>
              </a:rPr>
              <a:t>. Published online 2025:1-9. doi:10.1192/bjp.2025.</a:t>
            </a:r>
            <a:endParaRPr lang="de-DE" sz="1900" dirty="0"/>
          </a:p>
        </p:txBody>
      </p:sp>
      <p:sp>
        <p:nvSpPr>
          <p:cNvPr id="4" name="Datumsplatzhalter 3">
            <a:extLst>
              <a:ext uri="{FF2B5EF4-FFF2-40B4-BE49-F238E27FC236}">
                <a16:creationId xmlns:a16="http://schemas.microsoft.com/office/drawing/2014/main" id="{5E87DCBC-F8FC-C65D-1BFA-057FCB2B90FA}"/>
              </a:ext>
            </a:extLst>
          </p:cNvPr>
          <p:cNvSpPr>
            <a:spLocks noGrp="1"/>
          </p:cNvSpPr>
          <p:nvPr>
            <p:ph type="dt" sz="half" idx="10"/>
          </p:nvPr>
        </p:nvSpPr>
        <p:spPr/>
        <p:txBody>
          <a:bodyPr/>
          <a:lstStyle/>
          <a:p>
            <a:r>
              <a:rPr lang="de-DE"/>
              <a:t>23.02.2026</a:t>
            </a:r>
            <a:endParaRPr lang="de-DE" dirty="0"/>
          </a:p>
        </p:txBody>
      </p:sp>
    </p:spTree>
    <p:extLst>
      <p:ext uri="{BB962C8B-B14F-4D97-AF65-F5344CB8AC3E}">
        <p14:creationId xmlns:p14="http://schemas.microsoft.com/office/powerpoint/2010/main" val="2301546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i="0" dirty="0">
                <a:solidFill>
                  <a:srgbClr val="C00000"/>
                </a:solidFill>
                <a:effectLst/>
                <a:latin typeface="+mn-lt"/>
              </a:rPr>
              <a:t>Wissen / Kompetenz:</a:t>
            </a:r>
            <a:br>
              <a:rPr lang="de-DE" dirty="0"/>
            </a:br>
            <a:endParaRPr lang="de-DE" dirty="0"/>
          </a:p>
        </p:txBody>
      </p:sp>
      <p:sp>
        <p:nvSpPr>
          <p:cNvPr id="3" name="Inhaltsplatzhalter 2"/>
          <p:cNvSpPr>
            <a:spLocks noGrp="1"/>
          </p:cNvSpPr>
          <p:nvPr>
            <p:ph idx="1"/>
          </p:nvPr>
        </p:nvSpPr>
        <p:spPr/>
        <p:txBody>
          <a:bodyPr>
            <a:normAutofit/>
          </a:bodyPr>
          <a:lstStyle/>
          <a:p>
            <a:r>
              <a:rPr lang="en-US" dirty="0" err="1">
                <a:latin typeface="Roboto" panose="02000000000000000000" pitchFamily="2" charset="0"/>
              </a:rPr>
              <a:t>ü</a:t>
            </a:r>
            <a:r>
              <a:rPr lang="en-US" b="0" i="0" dirty="0" err="1">
                <a:effectLst/>
                <a:latin typeface="Roboto" panose="02000000000000000000" pitchFamily="2" charset="0"/>
              </a:rPr>
              <a:t>ber</a:t>
            </a:r>
            <a:r>
              <a:rPr lang="en-US" b="0" i="0" dirty="0">
                <a:effectLst/>
                <a:latin typeface="Roboto" panose="02000000000000000000" pitchFamily="2" charset="0"/>
              </a:rPr>
              <a:t> die </a:t>
            </a:r>
            <a:r>
              <a:rPr lang="en-US" b="0" i="0" dirty="0" err="1">
                <a:effectLst/>
                <a:latin typeface="Roboto" panose="02000000000000000000" pitchFamily="2" charset="0"/>
              </a:rPr>
              <a:t>Bedeutung</a:t>
            </a:r>
            <a:r>
              <a:rPr lang="en-US" b="0" i="0" dirty="0">
                <a:effectLst/>
                <a:latin typeface="Roboto" panose="02000000000000000000" pitchFamily="2" charset="0"/>
              </a:rPr>
              <a:t> von Information und </a:t>
            </a:r>
            <a:r>
              <a:rPr lang="en-US" b="0" i="0" dirty="0" err="1">
                <a:effectLst/>
                <a:latin typeface="Roboto" panose="02000000000000000000" pitchFamily="2" charset="0"/>
              </a:rPr>
              <a:t>Wahlmöglichkeiten</a:t>
            </a:r>
            <a:endParaRPr lang="en-US" b="0" i="0" dirty="0">
              <a:effectLst/>
              <a:latin typeface="Roboto" panose="02000000000000000000" pitchFamily="2" charset="0"/>
            </a:endParaRPr>
          </a:p>
          <a:p>
            <a:r>
              <a:rPr lang="en-US" dirty="0" err="1">
                <a:latin typeface="Roboto" panose="02000000000000000000" pitchFamily="2" charset="0"/>
              </a:rPr>
              <a:t>ü</a:t>
            </a:r>
            <a:r>
              <a:rPr lang="en-US" b="0" i="0" dirty="0" err="1">
                <a:effectLst/>
                <a:latin typeface="Roboto" panose="02000000000000000000" pitchFamily="2" charset="0"/>
              </a:rPr>
              <a:t>ber</a:t>
            </a:r>
            <a:r>
              <a:rPr lang="en-US" b="0" i="0" dirty="0">
                <a:effectLst/>
                <a:latin typeface="Roboto" panose="02000000000000000000" pitchFamily="2" charset="0"/>
              </a:rPr>
              <a:t> </a:t>
            </a:r>
            <a:r>
              <a:rPr lang="en-US" b="0" i="0" dirty="0" err="1">
                <a:effectLst/>
                <a:latin typeface="Roboto" panose="02000000000000000000" pitchFamily="2" charset="0"/>
              </a:rPr>
              <a:t>hilfreiche</a:t>
            </a:r>
            <a:r>
              <a:rPr lang="en-US" b="0" i="0" dirty="0">
                <a:effectLst/>
                <a:latin typeface="Roboto" panose="02000000000000000000" pitchFamily="2" charset="0"/>
              </a:rPr>
              <a:t> und </a:t>
            </a:r>
            <a:r>
              <a:rPr lang="en-US" b="0" i="0" dirty="0" err="1">
                <a:effectLst/>
                <a:latin typeface="Roboto" panose="02000000000000000000" pitchFamily="2" charset="0"/>
              </a:rPr>
              <a:t>weniger</a:t>
            </a:r>
            <a:r>
              <a:rPr lang="en-US" b="0" i="0" dirty="0">
                <a:effectLst/>
                <a:latin typeface="Roboto" panose="02000000000000000000" pitchFamily="2" charset="0"/>
              </a:rPr>
              <a:t> </a:t>
            </a:r>
            <a:r>
              <a:rPr lang="en-US" b="0" i="0" dirty="0" err="1">
                <a:effectLst/>
                <a:latin typeface="Roboto" panose="02000000000000000000" pitchFamily="2" charset="0"/>
              </a:rPr>
              <a:t>hilfreiche</a:t>
            </a:r>
            <a:r>
              <a:rPr lang="en-US" b="0" i="0" dirty="0">
                <a:effectLst/>
                <a:latin typeface="Roboto" panose="02000000000000000000" pitchFamily="2" charset="0"/>
              </a:rPr>
              <a:t> </a:t>
            </a:r>
            <a:r>
              <a:rPr lang="en-US" b="0" i="0" dirty="0" err="1">
                <a:effectLst/>
                <a:latin typeface="Roboto" panose="02000000000000000000" pitchFamily="2" charset="0"/>
              </a:rPr>
              <a:t>Angebote</a:t>
            </a:r>
            <a:r>
              <a:rPr lang="en-US" b="0" i="0" dirty="0">
                <a:effectLst/>
                <a:latin typeface="Roboto" panose="02000000000000000000" pitchFamily="2" charset="0"/>
              </a:rPr>
              <a:t> und </a:t>
            </a:r>
            <a:r>
              <a:rPr lang="en-US" b="0" i="0" dirty="0" err="1">
                <a:effectLst/>
                <a:latin typeface="Roboto" panose="02000000000000000000" pitchFamily="2" charset="0"/>
              </a:rPr>
              <a:t>Strukturen</a:t>
            </a:r>
            <a:endParaRPr lang="en-US" b="0" i="0" dirty="0">
              <a:effectLst/>
              <a:latin typeface="Roboto" panose="02000000000000000000" pitchFamily="2" charset="0"/>
            </a:endParaRPr>
          </a:p>
          <a:p>
            <a:r>
              <a:rPr lang="en-US" dirty="0" err="1">
                <a:latin typeface="Roboto" panose="02000000000000000000" pitchFamily="2" charset="0"/>
              </a:rPr>
              <a:t>ü</a:t>
            </a:r>
            <a:r>
              <a:rPr lang="en-US" b="0" i="0" dirty="0" err="1">
                <a:effectLst/>
                <a:latin typeface="Roboto" panose="02000000000000000000" pitchFamily="2" charset="0"/>
              </a:rPr>
              <a:t>ber</a:t>
            </a:r>
            <a:r>
              <a:rPr lang="en-US" b="0" i="0" dirty="0">
                <a:effectLst/>
                <a:latin typeface="Roboto" panose="02000000000000000000" pitchFamily="2" charset="0"/>
              </a:rPr>
              <a:t> </a:t>
            </a:r>
            <a:r>
              <a:rPr lang="en-US" b="0" i="0" dirty="0" err="1">
                <a:effectLst/>
                <a:latin typeface="Roboto" panose="02000000000000000000" pitchFamily="2" charset="0"/>
              </a:rPr>
              <a:t>verborgene</a:t>
            </a:r>
            <a:r>
              <a:rPr lang="en-US" b="0" i="0" dirty="0">
                <a:effectLst/>
                <a:latin typeface="Roboto" panose="02000000000000000000" pitchFamily="2" charset="0"/>
              </a:rPr>
              <a:t> und </a:t>
            </a:r>
            <a:r>
              <a:rPr lang="en-US" b="0" i="0" dirty="0" err="1">
                <a:effectLst/>
                <a:latin typeface="Roboto" panose="02000000000000000000" pitchFamily="2" charset="0"/>
              </a:rPr>
              <a:t>strukturelle</a:t>
            </a:r>
            <a:r>
              <a:rPr lang="en-US" b="0" i="0" dirty="0">
                <a:effectLst/>
                <a:latin typeface="Roboto" panose="02000000000000000000" pitchFamily="2" charset="0"/>
              </a:rPr>
              <a:t> </a:t>
            </a:r>
            <a:r>
              <a:rPr lang="en-US" b="0" i="0" dirty="0" err="1">
                <a:effectLst/>
                <a:latin typeface="Roboto" panose="02000000000000000000" pitchFamily="2" charset="0"/>
              </a:rPr>
              <a:t>Gewalt</a:t>
            </a:r>
            <a:r>
              <a:rPr lang="en-US" b="0" i="0" dirty="0">
                <a:effectLst/>
                <a:latin typeface="Roboto" panose="02000000000000000000" pitchFamily="2" charset="0"/>
              </a:rPr>
              <a:t> und </a:t>
            </a:r>
            <a:r>
              <a:rPr lang="en-US" b="0" i="0" dirty="0" err="1">
                <a:effectLst/>
                <a:latin typeface="Roboto" panose="02000000000000000000" pitchFamily="2" charset="0"/>
              </a:rPr>
              <a:t>Zwang</a:t>
            </a:r>
            <a:endParaRPr lang="en-US" b="0" i="0" dirty="0">
              <a:effectLst/>
              <a:latin typeface="Roboto" panose="02000000000000000000" pitchFamily="2" charset="0"/>
            </a:endParaRPr>
          </a:p>
          <a:p>
            <a:r>
              <a:rPr lang="en-US" b="0" i="0" dirty="0" err="1">
                <a:effectLst/>
                <a:latin typeface="Roboto" panose="02000000000000000000" pitchFamily="2" charset="0"/>
              </a:rPr>
              <a:t>über</a:t>
            </a:r>
            <a:r>
              <a:rPr lang="en-US" b="0" i="0" dirty="0">
                <a:effectLst/>
                <a:latin typeface="Roboto" panose="02000000000000000000" pitchFamily="2" charset="0"/>
              </a:rPr>
              <a:t> den Sinn </a:t>
            </a:r>
            <a:r>
              <a:rPr lang="en-US" b="0" i="0" dirty="0" err="1">
                <a:effectLst/>
                <a:latin typeface="Roboto" panose="02000000000000000000" pitchFamily="2" charset="0"/>
              </a:rPr>
              <a:t>seelischer</a:t>
            </a:r>
            <a:r>
              <a:rPr lang="en-US" b="0" i="0" dirty="0">
                <a:effectLst/>
                <a:latin typeface="Roboto" panose="02000000000000000000" pitchFamily="2" charset="0"/>
              </a:rPr>
              <a:t> </a:t>
            </a:r>
            <a:r>
              <a:rPr lang="en-US" b="0" i="0" dirty="0" err="1">
                <a:effectLst/>
                <a:latin typeface="Roboto" panose="02000000000000000000" pitchFamily="2" charset="0"/>
              </a:rPr>
              <a:t>Erschütterungen</a:t>
            </a:r>
            <a:endParaRPr lang="en-US" b="0" i="0" dirty="0">
              <a:effectLst/>
              <a:latin typeface="Roboto" panose="02000000000000000000" pitchFamily="2" charset="0"/>
            </a:endParaRPr>
          </a:p>
          <a:p>
            <a:r>
              <a:rPr lang="en-US" dirty="0" err="1">
                <a:latin typeface="Roboto" panose="02000000000000000000" pitchFamily="2" charset="0"/>
              </a:rPr>
              <a:t>ü</a:t>
            </a:r>
            <a:r>
              <a:rPr lang="en-US" b="0" i="0" dirty="0" err="1">
                <a:effectLst/>
                <a:latin typeface="Roboto" panose="02000000000000000000" pitchFamily="2" charset="0"/>
              </a:rPr>
              <a:t>ber</a:t>
            </a:r>
            <a:r>
              <a:rPr lang="en-US" b="0" i="0" dirty="0">
                <a:effectLst/>
                <a:latin typeface="Roboto" panose="02000000000000000000" pitchFamily="2" charset="0"/>
              </a:rPr>
              <a:t> </a:t>
            </a:r>
            <a:r>
              <a:rPr lang="en-US" b="0" i="0" dirty="0" err="1">
                <a:effectLst/>
                <a:latin typeface="Roboto" panose="02000000000000000000" pitchFamily="2" charset="0"/>
              </a:rPr>
              <a:t>Bewältigungsmöglichkeiten</a:t>
            </a:r>
            <a:r>
              <a:rPr lang="en-US" b="0" i="0" dirty="0">
                <a:effectLst/>
                <a:latin typeface="Roboto" panose="02000000000000000000" pitchFamily="2" charset="0"/>
              </a:rPr>
              <a:t> und </a:t>
            </a:r>
            <a:r>
              <a:rPr lang="en-US" dirty="0" err="1">
                <a:latin typeface="Roboto" panose="02000000000000000000" pitchFamily="2" charset="0"/>
              </a:rPr>
              <a:t>P</a:t>
            </a:r>
            <a:r>
              <a:rPr lang="en-US" b="0" i="0" dirty="0" err="1">
                <a:effectLst/>
                <a:latin typeface="Roboto" panose="02000000000000000000" pitchFamily="2" charset="0"/>
              </a:rPr>
              <a:t>roblmlösungsstrategien</a:t>
            </a:r>
            <a:endParaRPr lang="en-US" b="0" i="0" dirty="0">
              <a:effectLst/>
              <a:latin typeface="Roboto" panose="02000000000000000000" pitchFamily="2" charset="0"/>
            </a:endParaRPr>
          </a:p>
          <a:p>
            <a:r>
              <a:rPr lang="en-US" dirty="0" err="1">
                <a:latin typeface="Roboto" panose="02000000000000000000" pitchFamily="2" charset="0"/>
              </a:rPr>
              <a:t>ü</a:t>
            </a:r>
            <a:r>
              <a:rPr lang="en-US" b="0" i="0" dirty="0" err="1">
                <a:effectLst/>
                <a:latin typeface="Roboto" panose="02000000000000000000" pitchFamily="2" charset="0"/>
              </a:rPr>
              <a:t>ber</a:t>
            </a:r>
            <a:r>
              <a:rPr lang="en-US" b="0" i="0" dirty="0">
                <a:effectLst/>
                <a:latin typeface="Roboto" panose="02000000000000000000" pitchFamily="2" charset="0"/>
              </a:rPr>
              <a:t> die </a:t>
            </a:r>
            <a:r>
              <a:rPr lang="en-US" b="0" i="0" dirty="0" err="1">
                <a:effectLst/>
                <a:latin typeface="Roboto" panose="02000000000000000000" pitchFamily="2" charset="0"/>
              </a:rPr>
              <a:t>Bedeutung</a:t>
            </a:r>
            <a:r>
              <a:rPr lang="en-US" b="0" i="0" dirty="0">
                <a:effectLst/>
                <a:latin typeface="Roboto" panose="02000000000000000000" pitchFamily="2" charset="0"/>
              </a:rPr>
              <a:t> von Hoffnung</a:t>
            </a:r>
          </a:p>
          <a:p>
            <a:r>
              <a:rPr lang="en-US" dirty="0" err="1">
                <a:latin typeface="Roboto" panose="02000000000000000000" pitchFamily="2" charset="0"/>
              </a:rPr>
              <a:t>über</a:t>
            </a:r>
            <a:r>
              <a:rPr lang="en-US" dirty="0">
                <a:latin typeface="Roboto" panose="02000000000000000000" pitchFamily="2" charset="0"/>
              </a:rPr>
              <a:t> </a:t>
            </a:r>
            <a:r>
              <a:rPr lang="en-US" dirty="0" err="1">
                <a:latin typeface="Roboto" panose="02000000000000000000" pitchFamily="2" charset="0"/>
              </a:rPr>
              <a:t>Erfahrungen</a:t>
            </a:r>
            <a:r>
              <a:rPr lang="en-US" dirty="0">
                <a:latin typeface="Roboto" panose="02000000000000000000" pitchFamily="2" charset="0"/>
              </a:rPr>
              <a:t> </a:t>
            </a:r>
            <a:r>
              <a:rPr lang="en-US" dirty="0" err="1">
                <a:latin typeface="Roboto" panose="02000000000000000000" pitchFamily="2" charset="0"/>
              </a:rPr>
              <a:t>statt</a:t>
            </a:r>
            <a:r>
              <a:rPr lang="en-US" dirty="0">
                <a:latin typeface="Roboto" panose="02000000000000000000" pitchFamily="2" charset="0"/>
              </a:rPr>
              <a:t> </a:t>
            </a:r>
            <a:r>
              <a:rPr lang="en-US" dirty="0" err="1">
                <a:latin typeface="Roboto" panose="02000000000000000000" pitchFamily="2" charset="0"/>
              </a:rPr>
              <a:t>über</a:t>
            </a:r>
            <a:r>
              <a:rPr lang="en-US" dirty="0">
                <a:latin typeface="Roboto" panose="02000000000000000000" pitchFamily="2" charset="0"/>
              </a:rPr>
              <a:t> </a:t>
            </a:r>
            <a:r>
              <a:rPr lang="en-US" dirty="0" err="1">
                <a:latin typeface="Roboto" panose="02000000000000000000" pitchFamily="2" charset="0"/>
              </a:rPr>
              <a:t>Symptome</a:t>
            </a:r>
            <a:r>
              <a:rPr lang="en-US" dirty="0">
                <a:latin typeface="Roboto" panose="02000000000000000000" pitchFamily="2" charset="0"/>
              </a:rPr>
              <a:t> </a:t>
            </a:r>
            <a:r>
              <a:rPr lang="en-US" dirty="0" err="1">
                <a:latin typeface="Roboto" panose="02000000000000000000" pitchFamily="2" charset="0"/>
              </a:rPr>
              <a:t>zu</a:t>
            </a:r>
            <a:r>
              <a:rPr lang="en-US" dirty="0">
                <a:latin typeface="Roboto" panose="02000000000000000000" pitchFamily="2" charset="0"/>
              </a:rPr>
              <a:t> </a:t>
            </a:r>
            <a:r>
              <a:rPr lang="en-US" dirty="0" err="1">
                <a:latin typeface="Roboto" panose="02000000000000000000" pitchFamily="2" charset="0"/>
              </a:rPr>
              <a:t>sprechen</a:t>
            </a:r>
            <a:endParaRPr lang="de-D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A10CE2-7830-B5B9-F13D-730500F9601F}"/>
              </a:ext>
            </a:extLst>
          </p:cNvPr>
          <p:cNvSpPr>
            <a:spLocks noGrp="1"/>
          </p:cNvSpPr>
          <p:nvPr>
            <p:ph type="title"/>
          </p:nvPr>
        </p:nvSpPr>
        <p:spPr>
          <a:xfrm>
            <a:off x="354105" y="365123"/>
            <a:ext cx="10515600" cy="1025111"/>
          </a:xfrm>
        </p:spPr>
        <p:txBody>
          <a:bodyPr>
            <a:normAutofit fontScale="90000"/>
          </a:bodyPr>
          <a:lstStyle/>
          <a:p>
            <a:r>
              <a:rPr lang="en-US"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Impulse für die </a:t>
            </a:r>
            <a:r>
              <a:rPr lang="en-US" b="1" i="0"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Weiterentwicklung</a:t>
            </a:r>
            <a:r>
              <a:rPr lang="en-US"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der </a:t>
            </a:r>
            <a:r>
              <a:rPr lang="en-US" b="1" i="0"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Psychiatrie</a:t>
            </a:r>
            <a:br>
              <a:rPr lang="en-US" b="1" i="0" dirty="0">
                <a:effectLst/>
                <a:latin typeface="Roboto" panose="02000000000000000000" pitchFamily="2" charset="0"/>
              </a:rPr>
            </a:br>
            <a:endParaRPr lang="de-DE" dirty="0"/>
          </a:p>
        </p:txBody>
      </p:sp>
      <p:sp>
        <p:nvSpPr>
          <p:cNvPr id="3" name="Inhaltsplatzhalter 2">
            <a:extLst>
              <a:ext uri="{FF2B5EF4-FFF2-40B4-BE49-F238E27FC236}">
                <a16:creationId xmlns:a16="http://schemas.microsoft.com/office/drawing/2014/main" id="{957A229A-155D-4A9E-8BBE-37CB7D86B5ED}"/>
              </a:ext>
            </a:extLst>
          </p:cNvPr>
          <p:cNvSpPr>
            <a:spLocks noGrp="1"/>
          </p:cNvSpPr>
          <p:nvPr>
            <p:ph idx="1"/>
          </p:nvPr>
        </p:nvSpPr>
        <p:spPr>
          <a:xfrm>
            <a:off x="838200" y="877678"/>
            <a:ext cx="10515600" cy="4528051"/>
          </a:xfrm>
        </p:spPr>
        <p:txBody>
          <a:bodyPr>
            <a:normAutofit fontScale="92500" lnSpcReduction="10000"/>
          </a:bodyPr>
          <a:lstStyle/>
          <a:p>
            <a:r>
              <a:rPr lang="en-US" b="0" i="0" dirty="0" err="1">
                <a:effectLst/>
                <a:latin typeface="Roboto" panose="02000000000000000000" pitchFamily="2" charset="0"/>
              </a:rPr>
              <a:t>Kukturwechsel</a:t>
            </a:r>
            <a:endParaRPr lang="en-US" b="0" i="0" dirty="0">
              <a:effectLst/>
              <a:latin typeface="Roboto" panose="02000000000000000000" pitchFamily="2" charset="0"/>
            </a:endParaRPr>
          </a:p>
          <a:p>
            <a:pPr lvl="1"/>
            <a:r>
              <a:rPr lang="en-US" b="0" i="0" dirty="0">
                <a:effectLst/>
                <a:latin typeface="Roboto" panose="02000000000000000000" pitchFamily="2" charset="0"/>
              </a:rPr>
              <a:t>Change Agents </a:t>
            </a:r>
          </a:p>
          <a:p>
            <a:r>
              <a:rPr lang="en-US" b="0" i="0" dirty="0">
                <a:effectLst/>
                <a:latin typeface="Roboto" panose="02000000000000000000" pitchFamily="2" charset="0"/>
              </a:rPr>
              <a:t>Dienste: </a:t>
            </a:r>
          </a:p>
          <a:p>
            <a:pPr lvl="1"/>
            <a:r>
              <a:rPr lang="en-US" b="0" i="0" dirty="0" err="1">
                <a:effectLst/>
                <a:latin typeface="Roboto" panose="02000000000000000000" pitchFamily="2" charset="0"/>
              </a:rPr>
              <a:t>Klient:innen</a:t>
            </a:r>
            <a:r>
              <a:rPr lang="en-US" b="0" i="0" dirty="0">
                <a:effectLst/>
                <a:latin typeface="Roboto" panose="02000000000000000000" pitchFamily="2" charset="0"/>
              </a:rPr>
              <a:t> (Hoffnung, </a:t>
            </a:r>
            <a:r>
              <a:rPr lang="en-US" b="0" i="0" dirty="0" err="1">
                <a:effectLst/>
                <a:latin typeface="Roboto" panose="02000000000000000000" pitchFamily="2" charset="0"/>
              </a:rPr>
              <a:t>Kontakt</a:t>
            </a:r>
            <a:r>
              <a:rPr lang="en-US" b="0" i="0" dirty="0">
                <a:effectLst/>
                <a:latin typeface="Roboto" panose="02000000000000000000" pitchFamily="2" charset="0"/>
              </a:rPr>
              <a:t> </a:t>
            </a:r>
            <a:r>
              <a:rPr lang="en-US" b="0" i="0" dirty="0" err="1">
                <a:effectLst/>
                <a:latin typeface="Roboto" panose="02000000000000000000" pitchFamily="2" charset="0"/>
              </a:rPr>
              <a:t>Sprache</a:t>
            </a:r>
            <a:r>
              <a:rPr lang="en-US" b="0" i="0" dirty="0">
                <a:effectLst/>
                <a:latin typeface="Roboto" panose="02000000000000000000" pitchFamily="2" charset="0"/>
              </a:rPr>
              <a:t>)</a:t>
            </a:r>
          </a:p>
          <a:p>
            <a:pPr lvl="1"/>
            <a:r>
              <a:rPr lang="en-US" b="0" i="0" dirty="0" err="1">
                <a:effectLst/>
                <a:latin typeface="Roboto" panose="02000000000000000000" pitchFamily="2" charset="0"/>
              </a:rPr>
              <a:t>Kolleg:innen</a:t>
            </a:r>
            <a:r>
              <a:rPr lang="en-US" dirty="0">
                <a:latin typeface="Roboto" panose="02000000000000000000" pitchFamily="2" charset="0"/>
              </a:rPr>
              <a:t> (Hoffnung, </a:t>
            </a:r>
            <a:r>
              <a:rPr lang="en-US" dirty="0" err="1">
                <a:latin typeface="Roboto" panose="02000000000000000000" pitchFamily="2" charset="0"/>
              </a:rPr>
              <a:t>professionelle</a:t>
            </a:r>
            <a:r>
              <a:rPr lang="en-US" dirty="0">
                <a:latin typeface="Roboto" panose="02000000000000000000" pitchFamily="2" charset="0"/>
              </a:rPr>
              <a:t> </a:t>
            </a:r>
            <a:r>
              <a:rPr lang="en-US" dirty="0" err="1">
                <a:latin typeface="Roboto" panose="02000000000000000000" pitchFamily="2" charset="0"/>
              </a:rPr>
              <a:t>Nähe</a:t>
            </a:r>
            <a:r>
              <a:rPr lang="en-US" dirty="0">
                <a:latin typeface="Roboto" panose="02000000000000000000" pitchFamily="2" charset="0"/>
              </a:rPr>
              <a:t>, </a:t>
            </a:r>
            <a:r>
              <a:rPr lang="en-US" dirty="0" err="1">
                <a:latin typeface="Roboto" panose="02000000000000000000" pitchFamily="2" charset="0"/>
              </a:rPr>
              <a:t>Selbstoffenbarung</a:t>
            </a:r>
            <a:r>
              <a:rPr lang="en-US" dirty="0">
                <a:latin typeface="Roboto" panose="02000000000000000000" pitchFamily="2" charset="0"/>
              </a:rPr>
              <a:t>)</a:t>
            </a:r>
          </a:p>
          <a:p>
            <a:r>
              <a:rPr lang="en-US" dirty="0">
                <a:latin typeface="Roboto" panose="02000000000000000000" pitchFamily="2" charset="0"/>
              </a:rPr>
              <a:t>Management (</a:t>
            </a:r>
            <a:r>
              <a:rPr lang="en-US" dirty="0" err="1">
                <a:latin typeface="Roboto" panose="02000000000000000000" pitchFamily="2" charset="0"/>
              </a:rPr>
              <a:t>Leitlinien</a:t>
            </a:r>
            <a:r>
              <a:rPr lang="en-US" dirty="0">
                <a:latin typeface="Roboto" panose="02000000000000000000" pitchFamily="2" charset="0"/>
              </a:rPr>
              <a:t>, </a:t>
            </a:r>
            <a:r>
              <a:rPr lang="en-US" dirty="0" err="1">
                <a:latin typeface="Roboto" panose="02000000000000000000" pitchFamily="2" charset="0"/>
              </a:rPr>
              <a:t>Verfahren</a:t>
            </a:r>
            <a:r>
              <a:rPr lang="en-US" dirty="0">
                <a:latin typeface="Roboto" panose="02000000000000000000" pitchFamily="2" charset="0"/>
              </a:rPr>
              <a:t>, </a:t>
            </a:r>
            <a:r>
              <a:rPr lang="en-US" dirty="0" err="1">
                <a:latin typeface="Roboto" panose="02000000000000000000" pitchFamily="2" charset="0"/>
              </a:rPr>
              <a:t>Dokumente</a:t>
            </a:r>
            <a:r>
              <a:rPr lang="en-US" dirty="0">
                <a:latin typeface="Roboto" panose="02000000000000000000" pitchFamily="2" charset="0"/>
              </a:rPr>
              <a:t>...)</a:t>
            </a:r>
          </a:p>
          <a:p>
            <a:r>
              <a:rPr lang="en-US" b="0" i="0" dirty="0" err="1">
                <a:effectLst/>
                <a:latin typeface="Roboto" panose="02000000000000000000" pitchFamily="2" charset="0"/>
              </a:rPr>
              <a:t>Verwaltung</a:t>
            </a:r>
            <a:r>
              <a:rPr lang="en-US" b="0" i="0" dirty="0">
                <a:effectLst/>
                <a:latin typeface="Roboto" panose="02000000000000000000" pitchFamily="2" charset="0"/>
              </a:rPr>
              <a:t> und </a:t>
            </a:r>
            <a:r>
              <a:rPr lang="en-US" b="0" i="0" dirty="0" err="1">
                <a:effectLst/>
                <a:latin typeface="Roboto" panose="02000000000000000000" pitchFamily="2" charset="0"/>
              </a:rPr>
              <a:t>Politik</a:t>
            </a:r>
            <a:endParaRPr lang="en-US" b="0" i="0" dirty="0">
              <a:effectLst/>
              <a:latin typeface="Roboto" panose="02000000000000000000" pitchFamily="2" charset="0"/>
            </a:endParaRPr>
          </a:p>
          <a:p>
            <a:pPr lvl="1"/>
            <a:r>
              <a:rPr lang="en-US" dirty="0">
                <a:latin typeface="Roboto" panose="02000000000000000000" pitchFamily="2" charset="0"/>
              </a:rPr>
              <a:t>Geld </a:t>
            </a:r>
            <a:r>
              <a:rPr lang="en-US" dirty="0" err="1">
                <a:latin typeface="Roboto" panose="02000000000000000000" pitchFamily="2" charset="0"/>
              </a:rPr>
              <a:t>sinnvoll</a:t>
            </a:r>
            <a:r>
              <a:rPr lang="en-US" dirty="0">
                <a:latin typeface="Roboto" panose="02000000000000000000" pitchFamily="2" charset="0"/>
              </a:rPr>
              <a:t> </a:t>
            </a:r>
            <a:r>
              <a:rPr lang="en-US" dirty="0" err="1">
                <a:latin typeface="Roboto" panose="02000000000000000000" pitchFamily="2" charset="0"/>
              </a:rPr>
              <a:t>ausgeben</a:t>
            </a:r>
            <a:endParaRPr lang="en-US" dirty="0">
              <a:latin typeface="Roboto" panose="02000000000000000000" pitchFamily="2" charset="0"/>
            </a:endParaRPr>
          </a:p>
          <a:p>
            <a:pPr lvl="1"/>
            <a:r>
              <a:rPr lang="en-US" dirty="0" err="1">
                <a:latin typeface="Roboto" panose="02000000000000000000" pitchFamily="2" charset="0"/>
              </a:rPr>
              <a:t>Planung</a:t>
            </a:r>
            <a:r>
              <a:rPr lang="en-US" dirty="0">
                <a:latin typeface="Roboto" panose="02000000000000000000" pitchFamily="2" charset="0"/>
              </a:rPr>
              <a:t> and Evaluation</a:t>
            </a:r>
            <a:endParaRPr lang="en-US" b="0" i="0" dirty="0">
              <a:effectLst/>
              <a:latin typeface="Roboto" panose="02000000000000000000" pitchFamily="2" charset="0"/>
            </a:endParaRPr>
          </a:p>
          <a:p>
            <a:r>
              <a:rPr lang="en-US" dirty="0" err="1">
                <a:latin typeface="Roboto" panose="02000000000000000000" pitchFamily="2" charset="0"/>
              </a:rPr>
              <a:t>Forschung</a:t>
            </a:r>
            <a:r>
              <a:rPr lang="en-US" dirty="0">
                <a:latin typeface="Roboto" panose="02000000000000000000" pitchFamily="2" charset="0"/>
              </a:rPr>
              <a:t> / Evaluation</a:t>
            </a:r>
          </a:p>
          <a:p>
            <a:pPr lvl="1"/>
            <a:r>
              <a:rPr lang="en-US" b="0" i="0" dirty="0">
                <a:effectLst/>
                <a:latin typeface="Roboto" panose="02000000000000000000" pitchFamily="2" charset="0"/>
              </a:rPr>
              <a:t>Universität Brandenburg, </a:t>
            </a:r>
            <a:r>
              <a:rPr lang="en-US" b="0" i="0" dirty="0" err="1">
                <a:effectLst/>
                <a:latin typeface="Roboto" panose="02000000000000000000" pitchFamily="2" charset="0"/>
              </a:rPr>
              <a:t>Universitätsklinik</a:t>
            </a:r>
            <a:r>
              <a:rPr lang="en-US" b="0" i="0" dirty="0">
                <a:effectLst/>
                <a:latin typeface="Roboto" panose="02000000000000000000" pitchFamily="2" charset="0"/>
              </a:rPr>
              <a:t> Hamburg Eppendorf</a:t>
            </a:r>
          </a:p>
          <a:p>
            <a:pPr lvl="1"/>
            <a:r>
              <a:rPr lang="en-US" dirty="0">
                <a:latin typeface="Roboto" panose="02000000000000000000" pitchFamily="2" charset="0"/>
              </a:rPr>
              <a:t>Z.B. Nueva (peers </a:t>
            </a:r>
            <a:r>
              <a:rPr lang="en-US" dirty="0" err="1">
                <a:latin typeface="Roboto" panose="02000000000000000000" pitchFamily="2" charset="0"/>
              </a:rPr>
              <a:t>befragen</a:t>
            </a:r>
            <a:r>
              <a:rPr lang="en-US" dirty="0">
                <a:latin typeface="Roboto" panose="02000000000000000000" pitchFamily="2" charset="0"/>
              </a:rPr>
              <a:t> peers)</a:t>
            </a:r>
            <a:endParaRPr lang="en-US" b="0" i="0" dirty="0">
              <a:effectLst/>
              <a:latin typeface="Roboto" panose="02000000000000000000" pitchFamily="2" charset="0"/>
            </a:endParaRPr>
          </a:p>
        </p:txBody>
      </p:sp>
      <p:sp>
        <p:nvSpPr>
          <p:cNvPr id="4" name="Fußzeilenplatzhalter 3">
            <a:extLst>
              <a:ext uri="{FF2B5EF4-FFF2-40B4-BE49-F238E27FC236}">
                <a16:creationId xmlns:a16="http://schemas.microsoft.com/office/drawing/2014/main" id="{C44D8D8E-7416-546E-D6C2-1A6A91D4DF47}"/>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572A2175-C31F-305D-FEF2-A69B62F1510D}"/>
              </a:ext>
            </a:extLst>
          </p:cNvPr>
          <p:cNvSpPr>
            <a:spLocks noGrp="1"/>
          </p:cNvSpPr>
          <p:nvPr>
            <p:ph type="sldNum" sz="quarter" idx="12"/>
          </p:nvPr>
        </p:nvSpPr>
        <p:spPr/>
        <p:txBody>
          <a:bodyPr/>
          <a:lstStyle/>
          <a:p>
            <a:fld id="{C6FA38EA-D17C-4441-B3CA-87A1C0CE4A9A}" type="slidenum">
              <a:rPr lang="de-DE" smtClean="0"/>
              <a:pPr/>
              <a:t>22</a:t>
            </a:fld>
            <a:endParaRPr lang="de-DE" dirty="0"/>
          </a:p>
        </p:txBody>
      </p:sp>
    </p:spTree>
    <p:extLst>
      <p:ext uri="{BB962C8B-B14F-4D97-AF65-F5344CB8AC3E}">
        <p14:creationId xmlns:p14="http://schemas.microsoft.com/office/powerpoint/2010/main" val="3823978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F5952-141F-1841-818A-1FB1409C5B68}"/>
              </a:ext>
            </a:extLst>
          </p:cNvPr>
          <p:cNvSpPr>
            <a:spLocks noGrp="1"/>
          </p:cNvSpPr>
          <p:nvPr>
            <p:ph type="title"/>
          </p:nvPr>
        </p:nvSpPr>
        <p:spPr/>
        <p:txBody>
          <a:bodyPr/>
          <a:lstStyle/>
          <a:p>
            <a:r>
              <a:rPr lang="de-DE" b="1" dirty="0">
                <a:solidFill>
                  <a:srgbClr val="C00000"/>
                </a:solidFill>
                <a:latin typeface="+mn-lt"/>
              </a:rPr>
              <a:t>„Change </a:t>
            </a:r>
            <a:r>
              <a:rPr lang="de-DE" b="1" dirty="0" err="1">
                <a:solidFill>
                  <a:srgbClr val="C00000"/>
                </a:solidFill>
                <a:latin typeface="+mn-lt"/>
              </a:rPr>
              <a:t>Agents</a:t>
            </a:r>
            <a:r>
              <a:rPr lang="de-DE" b="1" dirty="0">
                <a:solidFill>
                  <a:srgbClr val="C00000"/>
                </a:solidFill>
                <a:latin typeface="+mn-lt"/>
              </a:rPr>
              <a:t>“ oder „Peer </a:t>
            </a:r>
            <a:r>
              <a:rPr lang="de-DE" b="1" dirty="0" err="1">
                <a:solidFill>
                  <a:srgbClr val="C00000"/>
                </a:solidFill>
                <a:latin typeface="+mn-lt"/>
              </a:rPr>
              <a:t>Washing</a:t>
            </a:r>
            <a:r>
              <a:rPr lang="de-DE" b="1" dirty="0">
                <a:solidFill>
                  <a:srgbClr val="C00000"/>
                </a:solidFill>
                <a:latin typeface="+mn-lt"/>
              </a:rPr>
              <a:t>“</a:t>
            </a:r>
          </a:p>
        </p:txBody>
      </p:sp>
      <p:sp>
        <p:nvSpPr>
          <p:cNvPr id="3" name="Inhaltsplatzhalter 2">
            <a:extLst>
              <a:ext uri="{FF2B5EF4-FFF2-40B4-BE49-F238E27FC236}">
                <a16:creationId xmlns:a16="http://schemas.microsoft.com/office/drawing/2014/main" id="{B56ABBBD-E637-AEDC-94DA-98729613020D}"/>
              </a:ext>
            </a:extLst>
          </p:cNvPr>
          <p:cNvSpPr>
            <a:spLocks noGrp="1"/>
          </p:cNvSpPr>
          <p:nvPr>
            <p:ph idx="1"/>
          </p:nvPr>
        </p:nvSpPr>
        <p:spPr/>
        <p:txBody>
          <a:bodyPr/>
          <a:lstStyle/>
          <a:p>
            <a:r>
              <a:rPr lang="de-DE" b="1" dirty="0"/>
              <a:t>Ergebnisse: </a:t>
            </a:r>
            <a:r>
              <a:rPr lang="de-DE" dirty="0"/>
              <a:t>PGB* benötigen Mut und Ausdauer, auch weil ihre Änderungsimpulse ungenügend aufgenommen werden. Das kann zur Wiederholung von Ausschlusserfahrungen führen und dazu, dass PGB* sich an Handlungsweisen und Haltungen des Teams anpassen.</a:t>
            </a:r>
          </a:p>
          <a:p>
            <a:r>
              <a:rPr lang="de-DE" dirty="0"/>
              <a:t>Schlussfolgerungen: Damit PGB* Veränderungsimpulse einbringen können, sollte sich eine Einrichtung selbständig auf einen Veränderungsweg begeben haben, Machtverhältnisse und strukturelle Diskriminierung sollten reflektiert, Austauschräume und eine Kritikkultur etabliert, und genug Zeit für die Implementierung von PGB* eingeräumt werden.</a:t>
            </a:r>
          </a:p>
          <a:p>
            <a:pPr lvl="1"/>
            <a:r>
              <a:rPr lang="de-DE" sz="1800" dirty="0"/>
              <a:t>Von Peter, S. u.a.; „Change </a:t>
            </a:r>
            <a:r>
              <a:rPr lang="de-DE" sz="1800" dirty="0" err="1"/>
              <a:t>Agents</a:t>
            </a:r>
            <a:r>
              <a:rPr lang="de-DE" sz="1800" dirty="0"/>
              <a:t>“ oder „Peer </a:t>
            </a:r>
            <a:r>
              <a:rPr lang="de-DE" sz="1800" dirty="0" err="1"/>
              <a:t>Washing</a:t>
            </a:r>
            <a:r>
              <a:rPr lang="de-DE" sz="1800" dirty="0"/>
              <a:t>“: Psychiatrische Praxis 2024; 51:410 - 417</a:t>
            </a:r>
          </a:p>
        </p:txBody>
      </p:sp>
      <p:sp>
        <p:nvSpPr>
          <p:cNvPr id="4" name="Datumsplatzhalter 3">
            <a:extLst>
              <a:ext uri="{FF2B5EF4-FFF2-40B4-BE49-F238E27FC236}">
                <a16:creationId xmlns:a16="http://schemas.microsoft.com/office/drawing/2014/main" id="{71EB32F7-8C0A-BC77-EB9B-5C25A2AFD27A}"/>
              </a:ext>
            </a:extLst>
          </p:cNvPr>
          <p:cNvSpPr>
            <a:spLocks noGrp="1"/>
          </p:cNvSpPr>
          <p:nvPr>
            <p:ph type="dt" sz="half" idx="10"/>
          </p:nvPr>
        </p:nvSpPr>
        <p:spPr/>
        <p:txBody>
          <a:bodyPr/>
          <a:lstStyle/>
          <a:p>
            <a:r>
              <a:rPr lang="de-DE"/>
              <a:t>23.02.2026</a:t>
            </a:r>
            <a:endParaRPr lang="de-DE" dirty="0"/>
          </a:p>
        </p:txBody>
      </p:sp>
    </p:spTree>
    <p:extLst>
      <p:ext uri="{BB962C8B-B14F-4D97-AF65-F5344CB8AC3E}">
        <p14:creationId xmlns:p14="http://schemas.microsoft.com/office/powerpoint/2010/main" val="2448615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248C43-956C-E324-31CF-FF123108A6D1}"/>
              </a:ext>
            </a:extLst>
          </p:cNvPr>
          <p:cNvSpPr>
            <a:spLocks noGrp="1"/>
          </p:cNvSpPr>
          <p:nvPr>
            <p:ph type="title"/>
          </p:nvPr>
        </p:nvSpPr>
        <p:spPr/>
        <p:txBody>
          <a:bodyPr/>
          <a:lstStyle/>
          <a:p>
            <a:r>
              <a:rPr lang="de-DE" b="1" dirty="0">
                <a:solidFill>
                  <a:srgbClr val="D93432"/>
                </a:solidFill>
                <a:latin typeface="+mn-lt"/>
              </a:rPr>
              <a:t>Einbeziehung von GB</a:t>
            </a:r>
          </a:p>
        </p:txBody>
      </p:sp>
      <p:sp>
        <p:nvSpPr>
          <p:cNvPr id="3" name="Inhaltsplatzhalter 2">
            <a:extLst>
              <a:ext uri="{FF2B5EF4-FFF2-40B4-BE49-F238E27FC236}">
                <a16:creationId xmlns:a16="http://schemas.microsoft.com/office/drawing/2014/main" id="{DB2DADA4-74F7-3BE1-828F-7FF5CE9725E5}"/>
              </a:ext>
            </a:extLst>
          </p:cNvPr>
          <p:cNvSpPr>
            <a:spLocks noGrp="1"/>
          </p:cNvSpPr>
          <p:nvPr>
            <p:ph idx="1"/>
          </p:nvPr>
        </p:nvSpPr>
        <p:spPr/>
        <p:txBody>
          <a:bodyPr>
            <a:normAutofit fontScale="92500" lnSpcReduction="10000"/>
          </a:bodyPr>
          <a:lstStyle/>
          <a:p>
            <a:r>
              <a:rPr lang="de-DE" b="1" i="0" dirty="0">
                <a:effectLst/>
              </a:rPr>
              <a:t>Einbeziehung als Assimilation: </a:t>
            </a:r>
            <a:r>
              <a:rPr lang="de-DE" b="0" i="0" dirty="0">
                <a:effectLst/>
              </a:rPr>
              <a:t>GBs werden anhand der klinischen Wirksamkeit bewertet und sollen sich den Logiken der Psychiatrie anpassen, wodurch sie zu „Mini-Klinikern“ werden und ihre Autonomie eingeschränkt wird.</a:t>
            </a:r>
            <a:br>
              <a:rPr lang="de-DE" dirty="0"/>
            </a:br>
            <a:r>
              <a:rPr lang="de-DE" b="1" i="0" dirty="0">
                <a:effectLst/>
              </a:rPr>
              <a:t>Einbeziehung als Integration: </a:t>
            </a:r>
            <a:r>
              <a:rPr lang="de-DE" b="0" i="0" dirty="0">
                <a:effectLst/>
              </a:rPr>
              <a:t>Einbeziehung wird als unproblematisch vorteilhaft angenommen, wodurch die Aufmerksamkeit auf individuelle „Barrieren“ und technische Anpassungen gelenkt wird, anstatt die bestehenden Machtstrukturen zu hinterfragen.</a:t>
            </a:r>
            <a:br>
              <a:rPr lang="de-DE" dirty="0"/>
            </a:br>
            <a:r>
              <a:rPr lang="de-DE" b="1" i="0" dirty="0">
                <a:effectLst/>
              </a:rPr>
              <a:t>Inklusion als Vereinnahmung</a:t>
            </a:r>
            <a:r>
              <a:rPr lang="de-DE" b="0" i="0" dirty="0">
                <a:effectLst/>
              </a:rPr>
              <a:t>: Praktiken der GBs werden von den Diensten instrumentalisiert und standardisiert, während Diversität ausgelöscht werden.</a:t>
            </a:r>
          </a:p>
          <a:p>
            <a:pPr lvl="1"/>
            <a:r>
              <a:rPr lang="de-DE" b="0" i="0" dirty="0">
                <a:effectLst/>
              </a:rPr>
              <a:t>Sinclair et al. 2023; </a:t>
            </a:r>
            <a:r>
              <a:rPr lang="de-DE" sz="2400" b="0" i="0" dirty="0">
                <a:effectLst/>
              </a:rPr>
              <a:t>Rose, 2014; </a:t>
            </a:r>
            <a:r>
              <a:rPr lang="de-DE" sz="2400" b="0" i="0" dirty="0" err="1">
                <a:effectLst/>
              </a:rPr>
              <a:t>McWade</a:t>
            </a:r>
            <a:r>
              <a:rPr lang="de-DE" sz="2400" b="0" i="0" dirty="0">
                <a:effectLst/>
              </a:rPr>
              <a:t>, 2016; </a:t>
            </a:r>
            <a:r>
              <a:rPr lang="de-DE" sz="2400" b="0" i="0" dirty="0" err="1">
                <a:effectLst/>
              </a:rPr>
              <a:t>Piat</a:t>
            </a:r>
            <a:r>
              <a:rPr lang="de-DE" sz="2400" b="0" i="0" dirty="0">
                <a:effectLst/>
              </a:rPr>
              <a:t> &amp; Lal, 2012; Llewellyn-Beardsley et al., 2019; </a:t>
            </a:r>
            <a:r>
              <a:rPr lang="de-DE" sz="2400" b="0" i="0" dirty="0" err="1">
                <a:effectLst/>
              </a:rPr>
              <a:t>Rennick-Egglestone</a:t>
            </a:r>
            <a:r>
              <a:rPr lang="de-DE" sz="2400" b="0" i="0" dirty="0">
                <a:effectLst/>
              </a:rPr>
              <a:t> et al., 2019. </a:t>
            </a:r>
            <a:endParaRPr lang="de-DE" b="0" i="0" dirty="0">
              <a:effectLst/>
            </a:endParaRPr>
          </a:p>
        </p:txBody>
      </p:sp>
      <p:sp>
        <p:nvSpPr>
          <p:cNvPr id="4" name="Datumsplatzhalter 3">
            <a:extLst>
              <a:ext uri="{FF2B5EF4-FFF2-40B4-BE49-F238E27FC236}">
                <a16:creationId xmlns:a16="http://schemas.microsoft.com/office/drawing/2014/main" id="{EA0F9F2B-E78D-135D-86E6-7ECDDF43C6F5}"/>
              </a:ext>
            </a:extLst>
          </p:cNvPr>
          <p:cNvSpPr>
            <a:spLocks noGrp="1"/>
          </p:cNvSpPr>
          <p:nvPr>
            <p:ph type="dt" sz="half" idx="10"/>
          </p:nvPr>
        </p:nvSpPr>
        <p:spPr/>
        <p:txBody>
          <a:bodyPr/>
          <a:lstStyle/>
          <a:p>
            <a:r>
              <a:rPr lang="de-DE"/>
              <a:t>23.02.2026</a:t>
            </a:r>
            <a:endParaRPr lang="de-DE" dirty="0"/>
          </a:p>
        </p:txBody>
      </p:sp>
    </p:spTree>
    <p:extLst>
      <p:ext uri="{BB962C8B-B14F-4D97-AF65-F5344CB8AC3E}">
        <p14:creationId xmlns:p14="http://schemas.microsoft.com/office/powerpoint/2010/main" val="1853104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AB409-1528-2C4C-C881-6B0F5D4CDB51}"/>
              </a:ext>
            </a:extLst>
          </p:cNvPr>
          <p:cNvSpPr>
            <a:spLocks noGrp="1"/>
          </p:cNvSpPr>
          <p:nvPr>
            <p:ph type="title"/>
          </p:nvPr>
        </p:nvSpPr>
        <p:spPr/>
        <p:txBody>
          <a:bodyPr/>
          <a:lstStyle/>
          <a:p>
            <a:r>
              <a:rPr lang="de-DE" b="1" dirty="0">
                <a:solidFill>
                  <a:srgbClr val="C00000"/>
                </a:solidFill>
                <a:latin typeface="+mn-lt"/>
              </a:rPr>
              <a:t>Bedarfe der Institution</a:t>
            </a:r>
          </a:p>
        </p:txBody>
      </p:sp>
      <p:sp>
        <p:nvSpPr>
          <p:cNvPr id="3" name="Inhaltsplatzhalter 2">
            <a:extLst>
              <a:ext uri="{FF2B5EF4-FFF2-40B4-BE49-F238E27FC236}">
                <a16:creationId xmlns:a16="http://schemas.microsoft.com/office/drawing/2014/main" id="{B7EF344C-E101-6EB6-027A-0258A6BF6528}"/>
              </a:ext>
            </a:extLst>
          </p:cNvPr>
          <p:cNvSpPr>
            <a:spLocks noGrp="1"/>
          </p:cNvSpPr>
          <p:nvPr>
            <p:ph idx="1"/>
          </p:nvPr>
        </p:nvSpPr>
        <p:spPr/>
        <p:txBody>
          <a:bodyPr>
            <a:normAutofit fontScale="92500" lnSpcReduction="10000"/>
          </a:bodyPr>
          <a:lstStyle/>
          <a:p>
            <a:r>
              <a:rPr lang="de-DE" b="0" i="0" dirty="0">
                <a:effectLst/>
              </a:rPr>
              <a:t>Forschungen zeigen, dass die bloße Einführung von GBs nicht ausreicht, um eine Veränderung hin zu einem auf Genesung ausgerichteten Ansatz zu fördern. </a:t>
            </a:r>
            <a:br>
              <a:rPr lang="de-DE" dirty="0"/>
            </a:br>
            <a:r>
              <a:rPr lang="de-DE" b="0" i="0" dirty="0">
                <a:effectLst/>
              </a:rPr>
              <a:t>Einrichtungen müssen klare Strategien für die Implementierung von </a:t>
            </a:r>
            <a:r>
              <a:rPr lang="de-DE" dirty="0"/>
              <a:t>GB</a:t>
            </a:r>
            <a:r>
              <a:rPr lang="de-DE" b="0" i="0" dirty="0">
                <a:effectLst/>
              </a:rPr>
              <a:t> entwickeln und von Anfang an die gesamte Organisation und alle wichtigen Stakeholder in die Umgestaltung der Angebote einbeziehen</a:t>
            </a:r>
            <a:r>
              <a:rPr lang="de-DE" dirty="0"/>
              <a:t>.</a:t>
            </a:r>
            <a:r>
              <a:rPr lang="de-DE" b="0" i="0" dirty="0">
                <a:effectLst/>
              </a:rPr>
              <a:t> </a:t>
            </a:r>
          </a:p>
          <a:p>
            <a:r>
              <a:rPr lang="de-DE" dirty="0"/>
              <a:t>Dazu gehören:</a:t>
            </a:r>
          </a:p>
          <a:p>
            <a:pPr lvl="1"/>
            <a:r>
              <a:rPr lang="de-DE" b="0" i="0" dirty="0">
                <a:effectLst/>
                <a:latin typeface="Roboto" panose="02000000000000000000" pitchFamily="2" charset="0"/>
              </a:rPr>
              <a:t>Ein genesungsorientierter Arbeitsplatz </a:t>
            </a:r>
          </a:p>
          <a:p>
            <a:pPr lvl="1"/>
            <a:r>
              <a:rPr lang="de-DE" b="0" i="0" dirty="0">
                <a:effectLst/>
                <a:latin typeface="Roboto" panose="02000000000000000000" pitchFamily="2" charset="0"/>
              </a:rPr>
              <a:t>Schulung und Supervision für alle</a:t>
            </a:r>
          </a:p>
          <a:p>
            <a:pPr lvl="1"/>
            <a:r>
              <a:rPr lang="de-DE" b="0" i="0" dirty="0">
                <a:effectLst/>
                <a:latin typeface="Roboto" panose="02000000000000000000" pitchFamily="2" charset="0"/>
              </a:rPr>
              <a:t>Ein angemessen bezahlter Arbeitsplatz</a:t>
            </a:r>
          </a:p>
          <a:p>
            <a:pPr lvl="1"/>
            <a:r>
              <a:rPr lang="de-DE" b="0" i="0" dirty="0">
                <a:effectLst/>
                <a:latin typeface="Roboto" panose="02000000000000000000" pitchFamily="2" charset="0"/>
              </a:rPr>
              <a:t>Die </a:t>
            </a:r>
            <a:r>
              <a:rPr lang="de-DE" dirty="0">
                <a:latin typeface="Roboto" panose="02000000000000000000" pitchFamily="2" charset="0"/>
              </a:rPr>
              <a:t>B</a:t>
            </a:r>
            <a:r>
              <a:rPr lang="de-DE" b="0" i="0" dirty="0">
                <a:effectLst/>
                <a:latin typeface="Roboto" panose="02000000000000000000" pitchFamily="2" charset="0"/>
              </a:rPr>
              <a:t>eziehungs- </a:t>
            </a:r>
            <a:r>
              <a:rPr lang="de-DE" b="1" i="0" dirty="0">
                <a:effectLst/>
                <a:latin typeface="Roboto" panose="02000000000000000000" pitchFamily="2" charset="0"/>
              </a:rPr>
              <a:t>und</a:t>
            </a:r>
            <a:r>
              <a:rPr lang="de-DE" b="0" i="0" dirty="0">
                <a:effectLst/>
                <a:latin typeface="Roboto" panose="02000000000000000000" pitchFamily="2" charset="0"/>
              </a:rPr>
              <a:t> Organisationsebene </a:t>
            </a:r>
          </a:p>
          <a:p>
            <a:pPr lvl="1"/>
            <a:r>
              <a:rPr lang="de-DE" b="0" i="0" dirty="0">
                <a:effectLst/>
                <a:latin typeface="Roboto" panose="02000000000000000000" pitchFamily="2" charset="0"/>
              </a:rPr>
              <a:t>Eine reflektierende Praxis</a:t>
            </a:r>
            <a:endParaRPr lang="de-DE" dirty="0"/>
          </a:p>
        </p:txBody>
      </p:sp>
      <p:sp>
        <p:nvSpPr>
          <p:cNvPr id="4" name="Datumsplatzhalter 3">
            <a:extLst>
              <a:ext uri="{FF2B5EF4-FFF2-40B4-BE49-F238E27FC236}">
                <a16:creationId xmlns:a16="http://schemas.microsoft.com/office/drawing/2014/main" id="{EECC988C-6A76-C306-3A8A-CCAA07CD7A44}"/>
              </a:ext>
            </a:extLst>
          </p:cNvPr>
          <p:cNvSpPr>
            <a:spLocks noGrp="1"/>
          </p:cNvSpPr>
          <p:nvPr>
            <p:ph type="dt" sz="half" idx="10"/>
          </p:nvPr>
        </p:nvSpPr>
        <p:spPr/>
        <p:txBody>
          <a:bodyPr/>
          <a:lstStyle/>
          <a:p>
            <a:r>
              <a:rPr lang="de-DE"/>
              <a:t>23.02.2026</a:t>
            </a:r>
            <a:endParaRPr lang="de-DE" dirty="0"/>
          </a:p>
        </p:txBody>
      </p:sp>
    </p:spTree>
    <p:extLst>
      <p:ext uri="{BB962C8B-B14F-4D97-AF65-F5344CB8AC3E}">
        <p14:creationId xmlns:p14="http://schemas.microsoft.com/office/powerpoint/2010/main" val="4015186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14774-8C32-6114-94B9-055D86A466BF}"/>
              </a:ext>
            </a:extLst>
          </p:cNvPr>
          <p:cNvSpPr>
            <a:spLocks noGrp="1"/>
          </p:cNvSpPr>
          <p:nvPr>
            <p:ph type="title"/>
          </p:nvPr>
        </p:nvSpPr>
        <p:spPr/>
        <p:txBody>
          <a:bodyPr/>
          <a:lstStyle/>
          <a:p>
            <a:r>
              <a:rPr lang="de-DE" b="1" dirty="0">
                <a:solidFill>
                  <a:srgbClr val="C00000"/>
                </a:solidFill>
                <a:latin typeface="+mn-lt"/>
              </a:rPr>
              <a:t>Prozesse der Neudefinition</a:t>
            </a:r>
          </a:p>
        </p:txBody>
      </p:sp>
      <p:sp>
        <p:nvSpPr>
          <p:cNvPr id="3" name="Textplatzhalter 2">
            <a:extLst>
              <a:ext uri="{FF2B5EF4-FFF2-40B4-BE49-F238E27FC236}">
                <a16:creationId xmlns:a16="http://schemas.microsoft.com/office/drawing/2014/main" id="{336116FE-B07F-5A0B-3146-2BC99AAF413B}"/>
              </a:ext>
            </a:extLst>
          </p:cNvPr>
          <p:cNvSpPr>
            <a:spLocks noGrp="1"/>
          </p:cNvSpPr>
          <p:nvPr>
            <p:ph type="body" idx="1"/>
          </p:nvPr>
        </p:nvSpPr>
        <p:spPr/>
        <p:txBody>
          <a:bodyPr>
            <a:normAutofit/>
          </a:bodyPr>
          <a:lstStyle/>
          <a:p>
            <a:r>
              <a:rPr lang="de-DE" b="0" i="0" dirty="0">
                <a:effectLst/>
              </a:rPr>
              <a:t>Die Herausforderung besteht darin, dass die traditionelle Psychiatrie, die auf Symptomreduktion fokussiert ist, auf eine (Überlebenden-)Bewegung trifft, die sich auf Rechte, Bedeutung und ein Leben jenseits der Patientenrolle </a:t>
            </a:r>
            <a:r>
              <a:rPr lang="de-DE" dirty="0"/>
              <a:t>fokussiert</a:t>
            </a:r>
            <a:r>
              <a:rPr lang="de-DE" b="0" i="0" dirty="0">
                <a:effectLst/>
              </a:rPr>
              <a:t>. </a:t>
            </a:r>
            <a:br>
              <a:rPr lang="de-DE" dirty="0"/>
            </a:br>
            <a:r>
              <a:rPr lang="de-DE" dirty="0"/>
              <a:t>Dieses</a:t>
            </a:r>
            <a:r>
              <a:rPr lang="de-DE" b="0" i="0" dirty="0">
                <a:effectLst/>
              </a:rPr>
              <a:t> pluralistische und relationale Verständnis widerspricht der Individualisierung von Gesundheit, indem es soziale Determinanten</a:t>
            </a:r>
            <a:r>
              <a:rPr lang="de-DE" dirty="0"/>
              <a:t> </a:t>
            </a:r>
            <a:r>
              <a:rPr lang="de-DE" b="0" i="0" dirty="0">
                <a:effectLst/>
              </a:rPr>
              <a:t>und dialogische Begegnungen wieder in den Mittelpunkt stellt. </a:t>
            </a:r>
            <a:br>
              <a:rPr lang="de-DE" dirty="0"/>
            </a:br>
            <a:r>
              <a:rPr lang="de-DE" dirty="0"/>
              <a:t>Diesen Prozess zu beginnen ist eine </a:t>
            </a:r>
            <a:r>
              <a:rPr lang="de-DE" b="0" i="0" dirty="0">
                <a:effectLst/>
              </a:rPr>
              <a:t>methodologische sowie ethisch-politische Entscheidung, die Raum für Co-Produktion öffnet und Macht neu verteilt (Faccio et al., 2025).</a:t>
            </a:r>
          </a:p>
          <a:p>
            <a:r>
              <a:rPr lang="en-US" b="1" dirty="0"/>
              <a:t>Power shift towards joint ownership</a:t>
            </a:r>
          </a:p>
          <a:p>
            <a:endParaRPr lang="de-DE" dirty="0"/>
          </a:p>
        </p:txBody>
      </p:sp>
    </p:spTree>
    <p:extLst>
      <p:ext uri="{BB962C8B-B14F-4D97-AF65-F5344CB8AC3E}">
        <p14:creationId xmlns:p14="http://schemas.microsoft.com/office/powerpoint/2010/main" val="3856085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C00000"/>
                </a:solidFill>
                <a:latin typeface="+mn-lt"/>
              </a:rPr>
              <a:t>Ko-Produktion</a:t>
            </a:r>
          </a:p>
        </p:txBody>
      </p:sp>
      <p:sp>
        <p:nvSpPr>
          <p:cNvPr id="3" name="Inhaltsplatzhalter 2"/>
          <p:cNvSpPr>
            <a:spLocks noGrp="1"/>
          </p:cNvSpPr>
          <p:nvPr>
            <p:ph idx="1"/>
          </p:nvPr>
        </p:nvSpPr>
        <p:spPr/>
        <p:txBody>
          <a:bodyPr>
            <a:normAutofit/>
          </a:bodyPr>
          <a:lstStyle/>
          <a:p>
            <a:r>
              <a:rPr lang="de-DE" b="0" i="0" dirty="0">
                <a:effectLst/>
                <a:latin typeface="Roboto" panose="02000000000000000000" pitchFamily="2" charset="0"/>
              </a:rPr>
              <a:t>Kollaborative Zusammenarbeit zwischen Kostenträgern, Dienstleistern und Leistungsempfängern </a:t>
            </a:r>
          </a:p>
          <a:p>
            <a:r>
              <a:rPr lang="de-DE" b="0" i="0" dirty="0">
                <a:effectLst/>
                <a:latin typeface="Roboto" panose="02000000000000000000" pitchFamily="2" charset="0"/>
              </a:rPr>
              <a:t>individueller und kollektiver Einfluss auf:</a:t>
            </a:r>
          </a:p>
          <a:p>
            <a:pPr lvl="1"/>
            <a:r>
              <a:rPr lang="de-DE" b="0" i="0" dirty="0">
                <a:effectLst/>
                <a:latin typeface="Roboto" panose="02000000000000000000" pitchFamily="2" charset="0"/>
              </a:rPr>
              <a:t>Gestaltung</a:t>
            </a:r>
          </a:p>
          <a:p>
            <a:pPr lvl="1"/>
            <a:r>
              <a:rPr lang="de-DE" b="0" i="0" dirty="0">
                <a:effectLst/>
                <a:latin typeface="Roboto" panose="02000000000000000000" pitchFamily="2" charset="0"/>
              </a:rPr>
              <a:t>Genehmigung</a:t>
            </a:r>
          </a:p>
          <a:p>
            <a:pPr lvl="1"/>
            <a:r>
              <a:rPr lang="de-DE" b="0" i="0" dirty="0">
                <a:effectLst/>
                <a:latin typeface="Roboto" panose="02000000000000000000" pitchFamily="2" charset="0"/>
              </a:rPr>
              <a:t>Umsetzung</a:t>
            </a:r>
          </a:p>
          <a:p>
            <a:pPr lvl="1"/>
            <a:r>
              <a:rPr lang="de-DE" b="0" i="0" dirty="0">
                <a:effectLst/>
                <a:latin typeface="Roboto" panose="02000000000000000000" pitchFamily="2" charset="0"/>
              </a:rPr>
              <a:t>Bewertung psychiatrischer Leistungen</a:t>
            </a:r>
            <a:endParaRPr lang="de-DE" dirty="0">
              <a:latin typeface="Roboto" panose="02000000000000000000" pitchFamily="2" charset="0"/>
            </a:endParaRPr>
          </a:p>
          <a:p>
            <a:pPr marL="457200" lvl="1" indent="0">
              <a:buNone/>
            </a:pPr>
            <a:endParaRPr lang="de-DE" b="0" i="0" dirty="0">
              <a:effectLst/>
              <a:latin typeface="Roboto" panose="02000000000000000000" pitchFamily="2" charset="0"/>
            </a:endParaRPr>
          </a:p>
          <a:p>
            <a:pPr marL="457200" lvl="1" indent="0">
              <a:buNone/>
            </a:pPr>
            <a:r>
              <a:rPr lang="de-DE" b="0" i="0" dirty="0">
                <a:effectLst/>
                <a:latin typeface="Roboto" panose="02000000000000000000" pitchFamily="2" charset="0"/>
              </a:rPr>
              <a:t>Entwicklung von Leitlinien für regionale und nationale Versorgungsstrukturen</a:t>
            </a:r>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C6FA38EA-D17C-4441-B3CA-87A1C0CE4A9A}" type="slidenum">
              <a:rPr lang="de-DE" smtClean="0"/>
              <a:pPr/>
              <a:t>27</a:t>
            </a:fld>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PlaceHolder 1"/>
          <p:cNvSpPr>
            <a:spLocks noGrp="1"/>
          </p:cNvSpPr>
          <p:nvPr>
            <p:ph type="title"/>
          </p:nvPr>
        </p:nvSpPr>
        <p:spPr>
          <a:xfrm>
            <a:off x="1981200" y="274680"/>
            <a:ext cx="8228880" cy="1142280"/>
          </a:xfrm>
          <a:prstGeom prst="rect">
            <a:avLst/>
          </a:prstGeom>
          <a:noFill/>
          <a:ln w="0">
            <a:noFill/>
          </a:ln>
        </p:spPr>
        <p:txBody>
          <a:bodyPr lIns="91440" tIns="45720" rIns="91440" bIns="45720" anchor="ctr">
            <a:noAutofit/>
          </a:bodyPr>
          <a:lstStyle/>
          <a:p>
            <a:endParaRPr lang="it-IT" sz="1800" spc="-1">
              <a:solidFill>
                <a:srgbClr val="000000"/>
              </a:solidFill>
              <a:latin typeface="Arial"/>
            </a:endParaRPr>
          </a:p>
        </p:txBody>
      </p:sp>
      <p:sp>
        <p:nvSpPr>
          <p:cNvPr id="87" name="PlaceHolder 2"/>
          <p:cNvSpPr>
            <a:spLocks noGrp="1"/>
          </p:cNvSpPr>
          <p:nvPr>
            <p:ph/>
          </p:nvPr>
        </p:nvSpPr>
        <p:spPr>
          <a:xfrm>
            <a:off x="1981200" y="1600200"/>
            <a:ext cx="8228880" cy="4525200"/>
          </a:xfrm>
          <a:prstGeom prst="rect">
            <a:avLst/>
          </a:prstGeom>
          <a:noFill/>
          <a:ln w="0">
            <a:noFill/>
          </a:ln>
        </p:spPr>
        <p:txBody>
          <a:bodyPr lIns="91440" tIns="45720" rIns="91440" bIns="45720" anchor="t">
            <a:normAutofit/>
          </a:bodyPr>
          <a:lstStyle/>
          <a:p>
            <a:pPr marL="343080" indent="-343080">
              <a:lnSpc>
                <a:spcPct val="100000"/>
              </a:lnSpc>
              <a:spcBef>
                <a:spcPts val="641"/>
              </a:spcBef>
              <a:tabLst>
                <a:tab pos="0" algn="l"/>
              </a:tabLst>
            </a:pPr>
            <a:r>
              <a:rPr lang="de-DE" sz="3200" spc="-1">
                <a:solidFill>
                  <a:schemeClr val="dk1"/>
                </a:solidFill>
                <a:latin typeface="Calibri"/>
              </a:rPr>
              <a:t>	</a:t>
            </a:r>
            <a:endParaRPr lang="it-IT" sz="3200" spc="-1">
              <a:solidFill>
                <a:srgbClr val="000000"/>
              </a:solidFill>
              <a:latin typeface="Arial"/>
            </a:endParaRPr>
          </a:p>
        </p:txBody>
      </p:sp>
      <p:sp>
        <p:nvSpPr>
          <p:cNvPr id="88" name="PlaceHolder 3"/>
          <p:cNvSpPr>
            <a:spLocks noGrp="1"/>
          </p:cNvSpPr>
          <p:nvPr>
            <p:ph type="ftr" idx="7"/>
          </p:nvPr>
        </p:nvSpPr>
        <p:spPr>
          <a:xfrm>
            <a:off x="4648080" y="6356520"/>
            <a:ext cx="2894760" cy="364320"/>
          </a:xfrm>
          <a:prstGeom prst="rect">
            <a:avLst/>
          </a:prstGeom>
          <a:noFill/>
          <a:ln w="0">
            <a:noFill/>
          </a:ln>
        </p:spPr>
        <p:txBody>
          <a:bodyPr lIns="91440" tIns="45720" rIns="91440" bIns="45720" anchor="ctr">
            <a:noAutofit/>
          </a:bodyPr>
          <a:lstStyle/>
          <a:p>
            <a:endParaRPr lang="de-DE" sz="1200" spc="-1">
              <a:solidFill>
                <a:schemeClr val="dk1">
                  <a:tint val="75000"/>
                </a:schemeClr>
              </a:solidFill>
              <a:latin typeface="Calibri"/>
            </a:endParaRPr>
          </a:p>
        </p:txBody>
      </p:sp>
      <p:pic>
        <p:nvPicPr>
          <p:cNvPr id="89" name="Grafik 2"/>
          <p:cNvPicPr/>
          <p:nvPr/>
        </p:nvPicPr>
        <p:blipFill>
          <a:blip r:embed="rId2"/>
          <a:stretch/>
        </p:blipFill>
        <p:spPr>
          <a:xfrm>
            <a:off x="1524000" y="136440"/>
            <a:ext cx="5752800" cy="6698160"/>
          </a:xfrm>
          <a:prstGeom prst="rect">
            <a:avLst/>
          </a:prstGeom>
          <a:ln w="0">
            <a:noFill/>
          </a:ln>
        </p:spPr>
      </p:pic>
      <p:sp>
        <p:nvSpPr>
          <p:cNvPr id="90" name="Textfeld 5"/>
          <p:cNvSpPr/>
          <p:nvPr/>
        </p:nvSpPr>
        <p:spPr>
          <a:xfrm>
            <a:off x="6691800" y="3849120"/>
            <a:ext cx="3666558" cy="1752872"/>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r>
              <a:rPr lang="de-DE" sz="3600" b="1" spc="-1" dirty="0">
                <a:solidFill>
                  <a:schemeClr val="dk1"/>
                </a:solidFill>
                <a:latin typeface="Calibri"/>
              </a:rPr>
              <a:t>personenzentriert</a:t>
            </a:r>
            <a:endParaRPr lang="it-IT" sz="3600" spc="-1" dirty="0">
              <a:solidFill>
                <a:srgbClr val="000000"/>
              </a:solidFill>
              <a:latin typeface="Arial"/>
            </a:endParaRPr>
          </a:p>
          <a:p>
            <a:r>
              <a:rPr lang="de-DE" sz="3600" b="1" spc="-1" dirty="0" err="1">
                <a:solidFill>
                  <a:schemeClr val="dk1"/>
                </a:solidFill>
                <a:latin typeface="Calibri"/>
              </a:rPr>
              <a:t>rechstebasiert</a:t>
            </a:r>
            <a:endParaRPr lang="it-IT" sz="3600" spc="-1" dirty="0">
              <a:solidFill>
                <a:srgbClr val="000000"/>
              </a:solidFill>
              <a:latin typeface="Arial"/>
            </a:endParaRPr>
          </a:p>
          <a:p>
            <a:r>
              <a:rPr lang="de-DE" sz="3600" b="1" spc="-1" dirty="0" err="1">
                <a:solidFill>
                  <a:schemeClr val="dk1"/>
                </a:solidFill>
                <a:latin typeface="Calibri"/>
              </a:rPr>
              <a:t>recoveryorientiert</a:t>
            </a:r>
            <a:endParaRPr lang="it-IT" sz="3600" spc="-1" dirty="0">
              <a:solidFill>
                <a:srgbClr val="000000"/>
              </a:solidFill>
              <a:latin typeface="Arial"/>
            </a:endParaRPr>
          </a:p>
        </p:txBody>
      </p:sp>
      <p:sp>
        <p:nvSpPr>
          <p:cNvPr id="5" name="PlaceHolder 4"/>
          <p:cNvSpPr>
            <a:spLocks noGrp="1"/>
          </p:cNvSpPr>
          <p:nvPr>
            <p:ph type="sldNum" idx="2"/>
          </p:nvPr>
        </p:nvSpPr>
        <p:spPr/>
        <p:txBody>
          <a:bodyPr/>
          <a:lstStyle/>
          <a:p>
            <a:fld id="{B0F6CC79-929A-4C71-AC50-2E86980B4A35}" type="slidenum">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B4AFCF-FD79-98F6-00C2-FB318AD1E5AC}"/>
              </a:ext>
            </a:extLst>
          </p:cNvPr>
          <p:cNvSpPr>
            <a:spLocks noGrp="1"/>
          </p:cNvSpPr>
          <p:nvPr>
            <p:ph type="title"/>
          </p:nvPr>
        </p:nvSpPr>
        <p:spPr/>
        <p:txBody>
          <a:bodyPr/>
          <a:lstStyle/>
          <a:p>
            <a:endParaRPr lang="de-DE"/>
          </a:p>
        </p:txBody>
      </p:sp>
      <p:sp>
        <p:nvSpPr>
          <p:cNvPr id="4" name="Inhaltsplatzhalter 3">
            <a:extLst>
              <a:ext uri="{FF2B5EF4-FFF2-40B4-BE49-F238E27FC236}">
                <a16:creationId xmlns:a16="http://schemas.microsoft.com/office/drawing/2014/main" id="{D8ABF669-A338-FF1E-724F-B7B35A4FBDA6}"/>
              </a:ext>
            </a:extLst>
          </p:cNvPr>
          <p:cNvSpPr>
            <a:spLocks noGrp="1"/>
          </p:cNvSpPr>
          <p:nvPr>
            <p:ph/>
          </p:nvPr>
        </p:nvSpPr>
        <p:spPr>
          <a:xfrm>
            <a:off x="6328192" y="1604519"/>
            <a:ext cx="4825763" cy="4408092"/>
          </a:xfrm>
        </p:spPr>
        <p:txBody>
          <a:bodyPr>
            <a:normAutofit fontScale="92500"/>
          </a:bodyPr>
          <a:lstStyle/>
          <a:p>
            <a:r>
              <a:rPr lang="de-DE" sz="3200" dirty="0">
                <a:solidFill>
                  <a:srgbClr val="C00000"/>
                </a:solidFill>
              </a:rPr>
              <a:t>USA: Nationale Leitlinien über </a:t>
            </a:r>
            <a:r>
              <a:rPr lang="de-DE" sz="3200" b="0" i="0" dirty="0">
                <a:solidFill>
                  <a:srgbClr val="C00000"/>
                </a:solidFill>
                <a:effectLst/>
              </a:rPr>
              <a:t>die Relevanz von Peer-Support-Arbeit und die Stärkung der </a:t>
            </a:r>
            <a:r>
              <a:rPr lang="de-DE" sz="3200" b="0" i="0" dirty="0" err="1">
                <a:solidFill>
                  <a:srgbClr val="C00000"/>
                </a:solidFill>
                <a:effectLst/>
              </a:rPr>
              <a:t>Peer-Arbeiter:innen</a:t>
            </a:r>
            <a:r>
              <a:rPr lang="de-DE" sz="3200" b="0" i="0" dirty="0">
                <a:solidFill>
                  <a:srgbClr val="C00000"/>
                </a:solidFill>
                <a:effectLst/>
              </a:rPr>
              <a:t> in den Teams. </a:t>
            </a:r>
          </a:p>
          <a:p>
            <a:r>
              <a:rPr lang="de-DE" sz="3200" b="0" i="0" dirty="0">
                <a:solidFill>
                  <a:srgbClr val="C00000"/>
                </a:solidFill>
                <a:effectLst/>
              </a:rPr>
              <a:t>Die Agenda soll dazu beitragen,  diese wesentliche Aufgabe zu unterstützen und verbessern.</a:t>
            </a:r>
            <a:endParaRPr lang="de-DE" sz="3200" dirty="0">
              <a:solidFill>
                <a:srgbClr val="C00000"/>
              </a:solidFill>
            </a:endParaRPr>
          </a:p>
        </p:txBody>
      </p:sp>
      <p:sp>
        <p:nvSpPr>
          <p:cNvPr id="5" name="Inhaltsplatzhalter 4">
            <a:extLst>
              <a:ext uri="{FF2B5EF4-FFF2-40B4-BE49-F238E27FC236}">
                <a16:creationId xmlns:a16="http://schemas.microsoft.com/office/drawing/2014/main" id="{70E8604D-E34D-2E75-85E5-745F8C541D4C}"/>
              </a:ext>
            </a:extLst>
          </p:cNvPr>
          <p:cNvSpPr>
            <a:spLocks noGrp="1"/>
          </p:cNvSpPr>
          <p:nvPr>
            <p:ph/>
          </p:nvPr>
        </p:nvSpPr>
        <p:spPr/>
        <p:txBody>
          <a:bodyPr/>
          <a:lstStyle/>
          <a:p>
            <a:endParaRPr lang="de-DE" dirty="0"/>
          </a:p>
        </p:txBody>
      </p:sp>
      <p:sp>
        <p:nvSpPr>
          <p:cNvPr id="6" name="Datumsplatzhalter 5">
            <a:extLst>
              <a:ext uri="{FF2B5EF4-FFF2-40B4-BE49-F238E27FC236}">
                <a16:creationId xmlns:a16="http://schemas.microsoft.com/office/drawing/2014/main" id="{90CCEB23-6FE9-C4C9-8835-03B7F82C0D0B}"/>
              </a:ext>
            </a:extLst>
          </p:cNvPr>
          <p:cNvSpPr>
            <a:spLocks noGrp="1"/>
          </p:cNvSpPr>
          <p:nvPr>
            <p:ph type="dt" idx="3"/>
          </p:nvPr>
        </p:nvSpPr>
        <p:spPr/>
        <p:txBody>
          <a:bodyPr/>
          <a:lstStyle/>
          <a:p>
            <a:endParaRPr lang="de-DE"/>
          </a:p>
        </p:txBody>
      </p:sp>
      <p:pic>
        <p:nvPicPr>
          <p:cNvPr id="7" name="Inhaltsplatzhalter 5">
            <a:extLst>
              <a:ext uri="{FF2B5EF4-FFF2-40B4-BE49-F238E27FC236}">
                <a16:creationId xmlns:a16="http://schemas.microsoft.com/office/drawing/2014/main" id="{9E282667-7D6E-695E-EF1F-1779FE93B3B6}"/>
              </a:ext>
            </a:extLst>
          </p:cNvPr>
          <p:cNvPicPr>
            <a:picLocks noGrp="1" noChangeAspect="1"/>
          </p:cNvPicPr>
          <p:nvPr>
            <p:ph/>
          </p:nvPr>
        </p:nvPicPr>
        <p:blipFill>
          <a:blip r:embed="rId2"/>
          <a:stretch>
            <a:fillRect/>
          </a:stretch>
        </p:blipFill>
        <p:spPr>
          <a:xfrm>
            <a:off x="446996" y="1095554"/>
            <a:ext cx="5881196" cy="3019245"/>
          </a:xfrm>
        </p:spPr>
      </p:pic>
    </p:spTree>
    <p:extLst>
      <p:ext uri="{BB962C8B-B14F-4D97-AF65-F5344CB8AC3E}">
        <p14:creationId xmlns:p14="http://schemas.microsoft.com/office/powerpoint/2010/main" val="152449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6375-4863-560B-199C-47481BD7A89C}"/>
              </a:ext>
            </a:extLst>
          </p:cNvPr>
          <p:cNvSpPr>
            <a:spLocks noGrp="1"/>
          </p:cNvSpPr>
          <p:nvPr>
            <p:ph type="title"/>
          </p:nvPr>
        </p:nvSpPr>
        <p:spPr>
          <a:xfrm>
            <a:off x="4425350" y="365125"/>
            <a:ext cx="6928449" cy="5871773"/>
          </a:xfrm>
        </p:spPr>
        <p:txBody>
          <a:bodyPr/>
          <a:lstStyle/>
          <a:p>
            <a:r>
              <a:rPr lang="de-DE" sz="2100" b="0" i="0" dirty="0">
                <a:effectLst/>
                <a:latin typeface="+mn-lt"/>
              </a:rPr>
              <a:t>In einem modernen Ansatz von psychischen Gesundheitsdien-</a:t>
            </a:r>
            <a:r>
              <a:rPr lang="de-DE" sz="2100" b="0" i="0" dirty="0" err="1">
                <a:effectLst/>
                <a:latin typeface="+mn-lt"/>
              </a:rPr>
              <a:t>sten</a:t>
            </a:r>
            <a:r>
              <a:rPr lang="de-DE" sz="2100" b="0" i="0" dirty="0">
                <a:effectLst/>
                <a:latin typeface="+mn-lt"/>
              </a:rPr>
              <a:t>, der sich auf Genesung, Autonomie und die Rechte des Einzelnen konzentriert, ist die Integration des Genesung-</a:t>
            </a:r>
            <a:r>
              <a:rPr lang="de-DE" sz="2100" b="0" i="0" dirty="0" err="1">
                <a:effectLst/>
                <a:latin typeface="+mn-lt"/>
              </a:rPr>
              <a:t>begleitungsansatzes</a:t>
            </a:r>
            <a:r>
              <a:rPr lang="de-DE" sz="2100" b="0" i="0" dirty="0">
                <a:effectLst/>
                <a:latin typeface="+mn-lt"/>
              </a:rPr>
              <a:t> in Gesundheits- und Sozialsysteme entscheidend, um eine genesungsorientierte psychische Gesundheitsversorgung zu verwirklichen. Gelebte Erfahrung wird als die Weisheit beschrieben, die aus der Erfahrung und oft auch der Überwindung einer psychischen Herausforderung entsteht. …</a:t>
            </a:r>
            <a:br>
              <a:rPr lang="de-DE" sz="2100" b="0" i="0" dirty="0">
                <a:effectLst/>
                <a:latin typeface="+mn-lt"/>
              </a:rPr>
            </a:br>
            <a:r>
              <a:rPr lang="de-DE" sz="2100" b="0" i="0" dirty="0">
                <a:effectLst/>
                <a:latin typeface="+mn-lt"/>
              </a:rPr>
              <a:t>Genesungsbegleitende bringen einzigartige Perspektiven und Fachwissen ein, erhöhen die </a:t>
            </a:r>
            <a:r>
              <a:rPr lang="de-DE" sz="2100" b="0" i="0" dirty="0" err="1">
                <a:effectLst/>
                <a:latin typeface="+mn-lt"/>
              </a:rPr>
              <a:t>Inklusivität</a:t>
            </a:r>
            <a:r>
              <a:rPr lang="de-DE" sz="2100" b="0" i="0" dirty="0">
                <a:effectLst/>
                <a:latin typeface="+mn-lt"/>
              </a:rPr>
              <a:t> der Dienstleistungen und überbrücken die Lücken zwischen traditionellen Gesund-</a:t>
            </a:r>
            <a:r>
              <a:rPr lang="de-DE" sz="2100" b="0" i="0" dirty="0" err="1">
                <a:effectLst/>
                <a:latin typeface="+mn-lt"/>
              </a:rPr>
              <a:t>heitsstrukturen</a:t>
            </a:r>
            <a:r>
              <a:rPr lang="de-DE" sz="2100" b="0" i="0" dirty="0">
                <a:effectLst/>
                <a:latin typeface="+mn-lt"/>
              </a:rPr>
              <a:t> und den </a:t>
            </a:r>
            <a:r>
              <a:rPr lang="de-DE" sz="2100" b="0" i="0" dirty="0" err="1">
                <a:effectLst/>
                <a:latin typeface="+mn-lt"/>
              </a:rPr>
              <a:t>Nutzer:innen</a:t>
            </a:r>
            <a:r>
              <a:rPr lang="de-DE" sz="2100" b="0" i="0" dirty="0">
                <a:effectLst/>
                <a:latin typeface="+mn-lt"/>
              </a:rPr>
              <a:t>. Trotz der zunehmenden Anerkennung ihrer Bedeutung stößt die Integration von Rollen mit gelebter Erfahrung auf systemische Herausforderungen, einschließlich Widerstand seitens des traditionellen Personals, politischen Einschränkungen und unbeständigen Finanzierungen.</a:t>
            </a:r>
            <a:br>
              <a:rPr lang="de-DE" sz="2100" b="0" i="0" dirty="0">
                <a:effectLst/>
                <a:latin typeface="+mn-lt"/>
              </a:rPr>
            </a:br>
            <a:br>
              <a:rPr lang="de-DE" sz="1400" b="0" i="0" dirty="0">
                <a:solidFill>
                  <a:srgbClr val="3C51B4"/>
                </a:solidFill>
                <a:effectLst/>
                <a:latin typeface="Roboto" panose="02000000000000000000" pitchFamily="2" charset="0"/>
              </a:rPr>
            </a:br>
            <a:endParaRPr lang="de-DE" sz="1800" dirty="0"/>
          </a:p>
        </p:txBody>
      </p:sp>
      <p:sp>
        <p:nvSpPr>
          <p:cNvPr id="4" name="Datumsplatzhalter 3">
            <a:extLst>
              <a:ext uri="{FF2B5EF4-FFF2-40B4-BE49-F238E27FC236}">
                <a16:creationId xmlns:a16="http://schemas.microsoft.com/office/drawing/2014/main" id="{04A7D6CB-EAC0-9525-FBDC-4BC2B80F7B1A}"/>
              </a:ext>
            </a:extLst>
          </p:cNvPr>
          <p:cNvSpPr>
            <a:spLocks noGrp="1"/>
          </p:cNvSpPr>
          <p:nvPr>
            <p:ph type="dt" sz="half" idx="10"/>
          </p:nvPr>
        </p:nvSpPr>
        <p:spPr/>
        <p:txBody>
          <a:bodyPr/>
          <a:lstStyle/>
          <a:p>
            <a:r>
              <a:rPr lang="de-DE"/>
              <a:t>23.02.2026</a:t>
            </a:r>
            <a:endParaRPr lang="de-DE" dirty="0"/>
          </a:p>
        </p:txBody>
      </p:sp>
      <p:pic>
        <p:nvPicPr>
          <p:cNvPr id="10" name="Inhaltsplatzhalter 9">
            <a:extLst>
              <a:ext uri="{FF2B5EF4-FFF2-40B4-BE49-F238E27FC236}">
                <a16:creationId xmlns:a16="http://schemas.microsoft.com/office/drawing/2014/main" id="{8DA8B686-94CF-DAC6-896B-A85D41B793A7}"/>
              </a:ext>
            </a:extLst>
          </p:cNvPr>
          <p:cNvPicPr>
            <a:picLocks noGrp="1" noChangeAspect="1"/>
          </p:cNvPicPr>
          <p:nvPr>
            <p:ph idx="1"/>
          </p:nvPr>
        </p:nvPicPr>
        <p:blipFill>
          <a:blip r:embed="rId2"/>
          <a:stretch>
            <a:fillRect/>
          </a:stretch>
        </p:blipFill>
        <p:spPr>
          <a:xfrm>
            <a:off x="120770" y="-55921"/>
            <a:ext cx="4079087" cy="5973707"/>
          </a:xfrm>
        </p:spPr>
      </p:pic>
    </p:spTree>
    <p:extLst>
      <p:ext uri="{BB962C8B-B14F-4D97-AF65-F5344CB8AC3E}">
        <p14:creationId xmlns:p14="http://schemas.microsoft.com/office/powerpoint/2010/main" val="360660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976EE1-3CA3-84D7-6C3D-F20F894822B8}"/>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F5E23231-FADE-05C0-F63B-4D07EF2D67F3}"/>
              </a:ext>
            </a:extLst>
          </p:cNvPr>
          <p:cNvSpPr>
            <a:spLocks noGrp="1"/>
          </p:cNvSpPr>
          <p:nvPr>
            <p:ph idx="1"/>
          </p:nvPr>
        </p:nvSpPr>
        <p:spPr>
          <a:xfrm>
            <a:off x="838200" y="365126"/>
            <a:ext cx="10515600" cy="5553160"/>
          </a:xfrm>
        </p:spPr>
        <p:txBody>
          <a:bodyPr>
            <a:normAutofit/>
          </a:bodyPr>
          <a:lstStyle/>
          <a:p>
            <a:r>
              <a:rPr lang="de-DE" sz="2800" b="0" i="0" dirty="0">
                <a:effectLst/>
                <a:latin typeface="Roboto" panose="02000000000000000000" pitchFamily="2" charset="0"/>
              </a:rPr>
              <a:t>Das Verständnis des transformativen Potenzials von Fachkräften mit gelebter Erfahrung und deren Expertise ist entscheidend, um eine Zukunft zu gestalten, in der die Systeme der psychischen Gesundheit für alle zugänglich sind. </a:t>
            </a:r>
            <a:r>
              <a:rPr lang="de-DE" sz="2800" b="0" i="0" dirty="0" err="1">
                <a:effectLst/>
                <a:latin typeface="Roboto" panose="02000000000000000000" pitchFamily="2" charset="0"/>
              </a:rPr>
              <a:t>DerZweck</a:t>
            </a:r>
            <a:r>
              <a:rPr lang="de-DE" sz="2800" b="0" i="0" dirty="0">
                <a:effectLst/>
                <a:latin typeface="Roboto" panose="02000000000000000000" pitchFamily="2" charset="0"/>
              </a:rPr>
              <a:t> dieses gemeinsam erarbeiteten Fahrplans besteht darin, einen Weg aufzuzeigen, mit empfohlenen Maßnahmen aus einer evidenzbasierten Perspektive, die Gesundheitssysteme und Organisationen dabei zu unterstützen, Fachkräfte mit gelebter Erfahrung als gleichwertige und wesentliche Expertise in die Entwicklung von auf Genesung ausgerichteten Diensten einzubeziehen und Möglichkeiten für ein besseres Wohlbefinden für diejenigen zu schaffen, die diese Dienste in Anspruch nehmen. </a:t>
            </a:r>
            <a:endParaRPr lang="de-DE" dirty="0"/>
          </a:p>
        </p:txBody>
      </p:sp>
      <p:sp>
        <p:nvSpPr>
          <p:cNvPr id="4" name="Datumsplatzhalter 3">
            <a:extLst>
              <a:ext uri="{FF2B5EF4-FFF2-40B4-BE49-F238E27FC236}">
                <a16:creationId xmlns:a16="http://schemas.microsoft.com/office/drawing/2014/main" id="{096D4BAD-61C6-351D-6F60-41B54518F528}"/>
              </a:ext>
            </a:extLst>
          </p:cNvPr>
          <p:cNvSpPr>
            <a:spLocks noGrp="1"/>
          </p:cNvSpPr>
          <p:nvPr>
            <p:ph type="dt" sz="half" idx="10"/>
          </p:nvPr>
        </p:nvSpPr>
        <p:spPr/>
        <p:txBody>
          <a:bodyPr/>
          <a:lstStyle/>
          <a:p>
            <a:r>
              <a:rPr lang="de-DE"/>
              <a:t>23.02.2026</a:t>
            </a:r>
            <a:endParaRPr lang="de-DE" dirty="0"/>
          </a:p>
        </p:txBody>
      </p:sp>
    </p:spTree>
    <p:extLst>
      <p:ext uri="{BB962C8B-B14F-4D97-AF65-F5344CB8AC3E}">
        <p14:creationId xmlns:p14="http://schemas.microsoft.com/office/powerpoint/2010/main" val="3206003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ADD68B4-E6DE-C82E-7836-3F3F348B8D80}"/>
              </a:ext>
            </a:extLst>
          </p:cNvPr>
          <p:cNvPicPr>
            <a:picLocks noChangeAspect="1"/>
          </p:cNvPicPr>
          <p:nvPr/>
        </p:nvPicPr>
        <p:blipFill>
          <a:blip r:embed="rId2"/>
          <a:stretch>
            <a:fillRect/>
          </a:stretch>
        </p:blipFill>
        <p:spPr>
          <a:xfrm>
            <a:off x="6858001" y="508618"/>
            <a:ext cx="4954062" cy="5181052"/>
          </a:xfrm>
          <a:prstGeom prst="rect">
            <a:avLst/>
          </a:prstGeom>
        </p:spPr>
      </p:pic>
      <p:sp>
        <p:nvSpPr>
          <p:cNvPr id="4" name="Titel 7"/>
          <p:cNvSpPr txBox="1">
            <a:spLocks/>
          </p:cNvSpPr>
          <p:nvPr/>
        </p:nvSpPr>
        <p:spPr>
          <a:xfrm>
            <a:off x="838201" y="3215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ea typeface="+mj-ea"/>
                <a:cs typeface="+mj-cs"/>
              </a:rPr>
              <a:t>Mentor- </a:t>
            </a:r>
            <a:r>
              <a:rPr kumimoji="0" lang="en-US" sz="3600" b="1" i="0" u="none" strike="noStrike" kern="1200" cap="none" spc="0" normalizeH="0" baseline="0" noProof="0" dirty="0" err="1">
                <a:ln>
                  <a:noFill/>
                </a:ln>
                <a:solidFill>
                  <a:srgbClr val="7030A0"/>
                </a:solidFill>
                <a:effectLst/>
                <a:uLnTx/>
                <a:uFillTx/>
                <a:ea typeface="+mj-ea"/>
                <a:cs typeface="+mj-cs"/>
              </a:rPr>
              <a:t>Beteiligung</a:t>
            </a:r>
            <a:r>
              <a:rPr kumimoji="0" lang="en-US" sz="3600" b="1" i="0" u="none" strike="noStrike" kern="1200" cap="none" spc="0" normalizeH="0" baseline="0" noProof="0" dirty="0">
                <a:ln>
                  <a:noFill/>
                </a:ln>
                <a:solidFill>
                  <a:srgbClr val="7030A0"/>
                </a:solidFill>
                <a:effectLst/>
                <a:uLnTx/>
                <a:uFillTx/>
                <a:ea typeface="+mj-ea"/>
                <a:cs typeface="+mj-cs"/>
              </a:rPr>
              <a:t> von </a:t>
            </a:r>
            <a:r>
              <a:rPr kumimoji="0" lang="en-US" sz="3600" b="1" i="0" u="none" strike="noStrike" kern="1200" cap="none" spc="0" normalizeH="0" baseline="0" noProof="0" dirty="0" err="1">
                <a:ln>
                  <a:noFill/>
                </a:ln>
                <a:solidFill>
                  <a:srgbClr val="7030A0"/>
                </a:solidFill>
                <a:effectLst/>
                <a:uLnTx/>
                <a:uFillTx/>
                <a:ea typeface="+mj-ea"/>
                <a:cs typeface="+mj-cs"/>
              </a:rPr>
              <a:t>Psychiatrie-Erfahrenen</a:t>
            </a:r>
            <a:endParaRPr kumimoji="0" lang="de-DE" sz="3600" b="1" i="0" u="none" strike="noStrike" kern="1200" cap="none" spc="0" normalizeH="0" baseline="0" noProof="0" dirty="0">
              <a:ln>
                <a:noFill/>
              </a:ln>
              <a:solidFill>
                <a:srgbClr val="7030A0"/>
              </a:solidFill>
              <a:effectLst/>
              <a:uLnTx/>
              <a:uFillTx/>
              <a:ea typeface="+mj-ea"/>
              <a:cs typeface="+mj-cs"/>
            </a:endParaRPr>
          </a:p>
        </p:txBody>
      </p:sp>
      <p:sp>
        <p:nvSpPr>
          <p:cNvPr id="5" name="Inhaltsplatzhalter 1"/>
          <p:cNvSpPr txBox="1">
            <a:spLocks/>
          </p:cNvSpPr>
          <p:nvPr/>
        </p:nvSpPr>
        <p:spPr>
          <a:xfrm>
            <a:off x="838201" y="1818253"/>
            <a:ext cx="7027717" cy="39585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1000"/>
              </a:spcBef>
              <a:buNone/>
              <a:defRPr/>
            </a:pPr>
            <a:r>
              <a:rPr lang="en-GB" sz="2800" dirty="0">
                <a:latin typeface="+mj-lt"/>
                <a:ea typeface="+mj-ea"/>
                <a:cs typeface="+mj-cs"/>
              </a:rPr>
              <a:t>Germany (SB, MHB)</a:t>
            </a:r>
            <a:r>
              <a:rPr lang="it-IT" sz="2800" dirty="0">
                <a:latin typeface="+mj-lt"/>
                <a:ea typeface="+mj-ea"/>
                <a:cs typeface="+mj-cs"/>
              </a:rPr>
              <a:t>; </a:t>
            </a:r>
            <a:r>
              <a:rPr lang="en-GB" sz="2800" dirty="0">
                <a:latin typeface="+mj-lt"/>
                <a:ea typeface="+mj-ea"/>
                <a:cs typeface="+mj-cs"/>
              </a:rPr>
              <a:t>Italy (ASL Turin)</a:t>
            </a:r>
            <a:r>
              <a:rPr lang="it-IT" sz="2800" dirty="0">
                <a:latin typeface="+mj-lt"/>
                <a:ea typeface="+mj-ea"/>
                <a:cs typeface="+mj-cs"/>
              </a:rPr>
              <a:t>; Cyprus (SHSO-MHS); Estonia (MOSA); </a:t>
            </a:r>
            <a:r>
              <a:rPr lang="en-GB" sz="2800" dirty="0">
                <a:latin typeface="+mj-lt"/>
                <a:ea typeface="+mj-ea"/>
                <a:cs typeface="+mj-cs"/>
              </a:rPr>
              <a:t>Finland (THL); Hungary (NNGYK)</a:t>
            </a:r>
            <a:r>
              <a:rPr lang="it-IT" sz="2800" dirty="0">
                <a:latin typeface="+mj-lt"/>
                <a:ea typeface="+mj-ea"/>
                <a:cs typeface="+mj-cs"/>
              </a:rPr>
              <a:t>; </a:t>
            </a:r>
            <a:r>
              <a:rPr lang="en-GB" sz="2800" dirty="0">
                <a:latin typeface="+mj-lt"/>
                <a:ea typeface="+mj-ea"/>
                <a:cs typeface="+mj-cs"/>
              </a:rPr>
              <a:t>Iceland (NUHI)</a:t>
            </a:r>
            <a:r>
              <a:rPr lang="it-IT" sz="2800" dirty="0">
                <a:latin typeface="+mj-lt"/>
                <a:ea typeface="+mj-ea"/>
                <a:cs typeface="+mj-cs"/>
              </a:rPr>
              <a:t>; Latvia (RPNC)</a:t>
            </a:r>
            <a:r>
              <a:rPr lang="de-DE" sz="2800" dirty="0">
                <a:latin typeface="+mj-lt"/>
                <a:ea typeface="+mj-ea"/>
                <a:cs typeface="+mj-cs"/>
              </a:rPr>
              <a:t>; </a:t>
            </a:r>
            <a:r>
              <a:rPr lang="en-GB" sz="2800" dirty="0">
                <a:latin typeface="+mj-lt"/>
                <a:ea typeface="+mj-ea"/>
                <a:cs typeface="+mj-cs"/>
              </a:rPr>
              <a:t>Romania (NCMHFAD)</a:t>
            </a:r>
            <a:r>
              <a:rPr lang="it-IT" sz="2800" dirty="0">
                <a:latin typeface="+mj-lt"/>
                <a:ea typeface="+mj-ea"/>
                <a:cs typeface="+mj-cs"/>
              </a:rPr>
              <a:t>; </a:t>
            </a:r>
            <a:r>
              <a:rPr lang="en-GB" sz="2800" dirty="0">
                <a:latin typeface="+mj-lt"/>
                <a:ea typeface="+mj-ea"/>
                <a:cs typeface="+mj-cs"/>
              </a:rPr>
              <a:t>Spain (</a:t>
            </a:r>
            <a:r>
              <a:rPr lang="en-GB" sz="2800" dirty="0" err="1">
                <a:latin typeface="+mj-lt"/>
                <a:ea typeface="+mj-ea"/>
                <a:cs typeface="+mj-cs"/>
              </a:rPr>
              <a:t>Biosystemak</a:t>
            </a:r>
            <a:r>
              <a:rPr lang="en-GB" sz="2800" dirty="0">
                <a:latin typeface="+mj-lt"/>
                <a:ea typeface="+mj-ea"/>
                <a:cs typeface="+mj-cs"/>
              </a:rPr>
              <a:t>, SMS, </a:t>
            </a:r>
            <a:r>
              <a:rPr lang="it-IT" sz="2800" dirty="0">
                <a:latin typeface="+mj-lt"/>
                <a:ea typeface="+mj-ea"/>
                <a:cs typeface="+mj-cs"/>
              </a:rPr>
              <a:t>IDIVAL, FFIS</a:t>
            </a:r>
            <a:r>
              <a:rPr lang="en-GB" sz="2800" dirty="0">
                <a:latin typeface="+mj-lt"/>
                <a:ea typeface="+mj-ea"/>
                <a:cs typeface="+mj-cs"/>
              </a:rPr>
              <a:t>); Ukraine (PHC)</a:t>
            </a:r>
            <a:endParaRPr lang="it-IT" sz="2800" dirty="0">
              <a:latin typeface="+mj-lt"/>
              <a:ea typeface="+mj-ea"/>
              <a:cs typeface="+mj-cs"/>
            </a:endParaRPr>
          </a:p>
          <a:p>
            <a:pPr marL="971550" lvl="1" indent="-514350">
              <a:spcBef>
                <a:spcPts val="1000"/>
              </a:spcBef>
              <a:buAutoNum type="arabicPeriod"/>
              <a:defRPr/>
            </a:pPr>
            <a:endParaRPr lang="de-DE" sz="2800" b="1" dirty="0"/>
          </a:p>
        </p:txBody>
      </p:sp>
      <p:sp>
        <p:nvSpPr>
          <p:cNvPr id="3" name="Symbol zastępczy tekstu 4">
            <a:extLst>
              <a:ext uri="{FF2B5EF4-FFF2-40B4-BE49-F238E27FC236}">
                <a16:creationId xmlns:a16="http://schemas.microsoft.com/office/drawing/2014/main" id="{4B3CE46B-5C76-D7D7-A848-47D78C2A579D}"/>
              </a:ext>
            </a:extLst>
          </p:cNvPr>
          <p:cNvSpPr txBox="1">
            <a:spLocks/>
          </p:cNvSpPr>
          <p:nvPr/>
        </p:nvSpPr>
        <p:spPr>
          <a:xfrm>
            <a:off x="1636386" y="5461463"/>
            <a:ext cx="8919228" cy="1715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800" dirty="0">
                <a:latin typeface="+mj-lt"/>
                <a:ea typeface="+mj-ea"/>
                <a:cs typeface="+mj-cs"/>
              </a:rPr>
              <a:t>Germany (SB, MHB)</a:t>
            </a:r>
            <a:r>
              <a:rPr lang="it-IT" sz="1800" dirty="0">
                <a:latin typeface="+mj-lt"/>
                <a:ea typeface="+mj-ea"/>
                <a:cs typeface="+mj-cs"/>
              </a:rPr>
              <a:t>; </a:t>
            </a:r>
            <a:r>
              <a:rPr lang="en-GB" sz="1800" dirty="0">
                <a:latin typeface="+mj-lt"/>
                <a:ea typeface="+mj-ea"/>
                <a:cs typeface="+mj-cs"/>
              </a:rPr>
              <a:t>Italy (ASL Turin)</a:t>
            </a:r>
            <a:r>
              <a:rPr lang="it-IT" sz="1800" dirty="0">
                <a:latin typeface="+mj-lt"/>
                <a:ea typeface="+mj-ea"/>
                <a:cs typeface="+mj-cs"/>
              </a:rPr>
              <a:t>; Cyprus (SHSO-MHS); Estonia (MOSA); </a:t>
            </a:r>
            <a:r>
              <a:rPr lang="en-GB" sz="1800" dirty="0">
                <a:latin typeface="+mj-lt"/>
                <a:ea typeface="+mj-ea"/>
                <a:cs typeface="+mj-cs"/>
              </a:rPr>
              <a:t>Finland (THL); Hungary (NNGYK)</a:t>
            </a:r>
            <a:r>
              <a:rPr lang="it-IT" sz="1800" dirty="0">
                <a:latin typeface="+mj-lt"/>
                <a:ea typeface="+mj-ea"/>
                <a:cs typeface="+mj-cs"/>
              </a:rPr>
              <a:t>; </a:t>
            </a:r>
            <a:r>
              <a:rPr lang="en-GB" sz="1800" dirty="0">
                <a:latin typeface="+mj-lt"/>
                <a:ea typeface="+mj-ea"/>
                <a:cs typeface="+mj-cs"/>
              </a:rPr>
              <a:t>Iceland (NUHI)</a:t>
            </a:r>
            <a:r>
              <a:rPr lang="it-IT" sz="1800" dirty="0">
                <a:latin typeface="+mj-lt"/>
                <a:ea typeface="+mj-ea"/>
                <a:cs typeface="+mj-cs"/>
              </a:rPr>
              <a:t>; Latvia (RPNC)</a:t>
            </a:r>
            <a:r>
              <a:rPr lang="de-DE" sz="1800" dirty="0">
                <a:latin typeface="+mj-lt"/>
                <a:ea typeface="+mj-ea"/>
                <a:cs typeface="+mj-cs"/>
              </a:rPr>
              <a:t>; </a:t>
            </a:r>
            <a:r>
              <a:rPr lang="en-GB" sz="1800" dirty="0">
                <a:latin typeface="+mj-lt"/>
                <a:ea typeface="+mj-ea"/>
                <a:cs typeface="+mj-cs"/>
              </a:rPr>
              <a:t>Romania (NCMHFAD)</a:t>
            </a:r>
            <a:r>
              <a:rPr lang="it-IT" sz="1800" dirty="0">
                <a:latin typeface="+mj-lt"/>
                <a:ea typeface="+mj-ea"/>
                <a:cs typeface="+mj-cs"/>
              </a:rPr>
              <a:t>; </a:t>
            </a:r>
            <a:r>
              <a:rPr lang="en-GB" sz="1800" dirty="0">
                <a:latin typeface="+mj-lt"/>
                <a:ea typeface="+mj-ea"/>
                <a:cs typeface="+mj-cs"/>
              </a:rPr>
              <a:t>Spain (</a:t>
            </a:r>
            <a:r>
              <a:rPr lang="en-GB" sz="1800" dirty="0" err="1">
                <a:latin typeface="+mj-lt"/>
                <a:ea typeface="+mj-ea"/>
                <a:cs typeface="+mj-cs"/>
              </a:rPr>
              <a:t>Biosystemak</a:t>
            </a:r>
            <a:r>
              <a:rPr lang="en-GB" sz="1800" dirty="0">
                <a:latin typeface="+mj-lt"/>
                <a:ea typeface="+mj-ea"/>
                <a:cs typeface="+mj-cs"/>
              </a:rPr>
              <a:t>, SMS, </a:t>
            </a:r>
            <a:r>
              <a:rPr lang="it-IT" sz="1800" dirty="0">
                <a:latin typeface="+mj-lt"/>
                <a:ea typeface="+mj-ea"/>
                <a:cs typeface="+mj-cs"/>
              </a:rPr>
              <a:t>IDIVAL, FFIS</a:t>
            </a:r>
            <a:r>
              <a:rPr lang="en-GB" sz="1800" dirty="0">
                <a:latin typeface="+mj-lt"/>
                <a:ea typeface="+mj-ea"/>
                <a:cs typeface="+mj-cs"/>
              </a:rPr>
              <a:t>); Ukraine (PHC)</a:t>
            </a:r>
            <a:endParaRPr lang="it-IT" sz="1800" dirty="0">
              <a:latin typeface="+mj-lt"/>
              <a:ea typeface="+mj-ea"/>
              <a:cs typeface="+mj-cs"/>
            </a:endParaRPr>
          </a:p>
        </p:txBody>
      </p:sp>
    </p:spTree>
    <p:extLst>
      <p:ext uri="{BB962C8B-B14F-4D97-AF65-F5344CB8AC3E}">
        <p14:creationId xmlns:p14="http://schemas.microsoft.com/office/powerpoint/2010/main" val="14556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
          <p:cNvSpPr txBox="1">
            <a:spLocks noGrp="1"/>
          </p:cNvSpPr>
          <p:nvPr>
            <p:ph type="title"/>
          </p:nvPr>
        </p:nvSpPr>
        <p:spPr>
          <a:xfrm>
            <a:off x="1306441" y="663646"/>
            <a:ext cx="9125094" cy="249362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400"/>
              <a:buFont typeface="Century Gothic"/>
              <a:buNone/>
            </a:pPr>
            <a:r>
              <a:rPr lang="de-DE" sz="4400" b="1" i="0" u="none" strike="noStrike" cap="none" dirty="0">
                <a:solidFill>
                  <a:srgbClr val="C00000"/>
                </a:solidFill>
                <a:latin typeface="+mn-lt"/>
              </a:rPr>
              <a:t>Einbeziehung und </a:t>
            </a:r>
            <a:r>
              <a:rPr lang="de-DE" sz="4400" b="1" i="0" u="none" strike="noStrike" cap="none" dirty="0" err="1">
                <a:solidFill>
                  <a:srgbClr val="C00000"/>
                </a:solidFill>
                <a:latin typeface="+mn-lt"/>
              </a:rPr>
              <a:t>joint</a:t>
            </a:r>
            <a:r>
              <a:rPr lang="de-DE" sz="4400" b="1" i="0" u="none" strike="noStrike" cap="none" dirty="0">
                <a:solidFill>
                  <a:srgbClr val="C00000"/>
                </a:solidFill>
                <a:latin typeface="+mn-lt"/>
              </a:rPr>
              <a:t> </a:t>
            </a:r>
            <a:r>
              <a:rPr lang="de-DE" sz="4400" b="1" i="0" u="none" strike="noStrike" cap="none" dirty="0" err="1">
                <a:solidFill>
                  <a:srgbClr val="C00000"/>
                </a:solidFill>
                <a:latin typeface="+mn-lt"/>
              </a:rPr>
              <a:t>ownership</a:t>
            </a:r>
            <a:r>
              <a:rPr lang="de-DE" sz="4400" b="1" i="0" u="none" strike="noStrike" cap="none" dirty="0">
                <a:solidFill>
                  <a:srgbClr val="C00000"/>
                </a:solidFill>
                <a:latin typeface="+mn-lt"/>
              </a:rPr>
              <a:t> von GB in der Entwicklung von </a:t>
            </a:r>
            <a:r>
              <a:rPr lang="de-DE" sz="4400" b="1" i="0" u="none" strike="noStrike" cap="none" dirty="0" err="1">
                <a:solidFill>
                  <a:srgbClr val="C00000"/>
                </a:solidFill>
                <a:latin typeface="+mn-lt"/>
              </a:rPr>
              <a:t>Leoitlinien</a:t>
            </a:r>
            <a:r>
              <a:rPr lang="de-DE" sz="4400" b="1" i="0" u="none" strike="noStrike" cap="none" dirty="0">
                <a:solidFill>
                  <a:srgbClr val="C00000"/>
                </a:solidFill>
                <a:latin typeface="+mn-lt"/>
              </a:rPr>
              <a:t> und Strategien für seelischer Gesundheit/Psychiatrie</a:t>
            </a:r>
            <a:br>
              <a:rPr lang="de-DE" sz="4400" b="1" i="0" u="none" strike="noStrike" cap="none" dirty="0">
                <a:solidFill>
                  <a:srgbClr val="C00000"/>
                </a:solidFill>
                <a:latin typeface="+mn-lt"/>
              </a:rPr>
            </a:br>
            <a:endParaRPr dirty="0">
              <a:solidFill>
                <a:srgbClr val="C00000"/>
              </a:solidFill>
              <a:latin typeface="+mn-lt"/>
            </a:endParaRPr>
          </a:p>
        </p:txBody>
      </p:sp>
      <p:sp>
        <p:nvSpPr>
          <p:cNvPr id="196" name="Google Shape;196;p2"/>
          <p:cNvSpPr txBox="1">
            <a:spLocks noGrp="1"/>
          </p:cNvSpPr>
          <p:nvPr>
            <p:ph type="body" idx="1"/>
          </p:nvPr>
        </p:nvSpPr>
        <p:spPr>
          <a:xfrm>
            <a:off x="611188" y="2639683"/>
            <a:ext cx="10515600" cy="4405929"/>
          </a:xfrm>
          <a:prstGeom prst="rect">
            <a:avLst/>
          </a:prstGeom>
          <a:noFill/>
          <a:ln>
            <a:noFill/>
          </a:ln>
        </p:spPr>
        <p:txBody>
          <a:bodyPr spcFirstLastPara="1" wrap="square" lIns="91425" tIns="45700" rIns="91425" bIns="45700" anchor="t" anchorCtr="0">
            <a:noAutofit/>
          </a:bodyPr>
          <a:lstStyle/>
          <a:p>
            <a:pPr marL="457200" lvl="1" indent="0" algn="l" rtl="0">
              <a:lnSpc>
                <a:spcPct val="90000"/>
              </a:lnSpc>
              <a:spcBef>
                <a:spcPts val="0"/>
              </a:spcBef>
              <a:spcAft>
                <a:spcPts val="0"/>
              </a:spcAft>
              <a:buClr>
                <a:schemeClr val="lt1"/>
              </a:buClr>
              <a:buSzPts val="2800"/>
              <a:buNone/>
            </a:pPr>
            <a:r>
              <a:rPr lang="de-DE" sz="2800" b="1" i="0" u="none" strike="noStrike" cap="none" dirty="0"/>
              <a:t>1. Jahr: </a:t>
            </a:r>
            <a:r>
              <a:rPr lang="de-DE" b="1" dirty="0"/>
              <a:t>Zusammenstellung von </a:t>
            </a:r>
            <a:r>
              <a:rPr lang="de-DE" b="1" dirty="0" err="1"/>
              <a:t>best</a:t>
            </a:r>
            <a:r>
              <a:rPr lang="de-DE" b="1" dirty="0"/>
              <a:t>/</a:t>
            </a:r>
            <a:r>
              <a:rPr lang="de-DE" b="1" dirty="0" err="1"/>
              <a:t>good</a:t>
            </a:r>
            <a:r>
              <a:rPr lang="de-DE" b="1" dirty="0"/>
              <a:t>/promising </a:t>
            </a:r>
            <a:r>
              <a:rPr lang="de-DE" b="1" dirty="0" err="1"/>
              <a:t>practices</a:t>
            </a:r>
            <a:r>
              <a:rPr lang="de-DE" sz="2800" b="1" i="0" u="none" strike="noStrike" cap="none" dirty="0"/>
              <a:t>: </a:t>
            </a:r>
            <a:r>
              <a:rPr lang="de-DE" sz="2800" i="0" u="none" strike="noStrike" cap="none" dirty="0"/>
              <a:t>Erhebung, Workshops &amp; </a:t>
            </a:r>
            <a:r>
              <a:rPr lang="de-DE" sz="2800" dirty="0"/>
              <a:t>Strategiepapier, Monitoring KBO-Projekt</a:t>
            </a:r>
            <a:endParaRPr sz="2800" dirty="0"/>
          </a:p>
          <a:p>
            <a:pPr marL="457200" lvl="1" indent="0" algn="l" rtl="0">
              <a:lnSpc>
                <a:spcPct val="90000"/>
              </a:lnSpc>
              <a:spcBef>
                <a:spcPts val="1700"/>
              </a:spcBef>
              <a:spcAft>
                <a:spcPts val="0"/>
              </a:spcAft>
              <a:buClr>
                <a:schemeClr val="lt1"/>
              </a:buClr>
              <a:buSzPts val="2800"/>
              <a:buNone/>
            </a:pPr>
            <a:r>
              <a:rPr lang="de-DE" sz="2800" b="1" dirty="0"/>
              <a:t>2. Jahr: Entwicklung und Implementierung: </a:t>
            </a:r>
            <a:r>
              <a:rPr lang="de-DE" sz="2800" dirty="0"/>
              <a:t>nationale Projekte, Unterstützung durch Workshops, Strategieentwicklung, Evaluationsmaterial, Bildungsmaterial…</a:t>
            </a:r>
          </a:p>
          <a:p>
            <a:pPr marL="457200" lvl="1" indent="0" algn="l" rtl="0">
              <a:lnSpc>
                <a:spcPct val="90000"/>
              </a:lnSpc>
              <a:spcBef>
                <a:spcPts val="1700"/>
              </a:spcBef>
              <a:spcAft>
                <a:spcPts val="0"/>
              </a:spcAft>
              <a:buClr>
                <a:schemeClr val="lt1"/>
              </a:buClr>
              <a:buSzPts val="2800"/>
              <a:buNone/>
            </a:pPr>
            <a:r>
              <a:rPr lang="de-DE" b="1" i="0" u="none" strike="noStrike" cap="none" dirty="0"/>
              <a:t>3. </a:t>
            </a:r>
            <a:r>
              <a:rPr lang="de-DE" b="1" dirty="0"/>
              <a:t>J</a:t>
            </a:r>
            <a:r>
              <a:rPr lang="de-DE" b="1" i="0" u="none" strike="noStrike" cap="none" dirty="0"/>
              <a:t>ahr</a:t>
            </a:r>
            <a:r>
              <a:rPr lang="de-DE" sz="2800" b="1" i="0" u="none" strike="noStrike" cap="none" dirty="0"/>
              <a:t>: </a:t>
            </a:r>
            <a:r>
              <a:rPr lang="de-DE" sz="2800" b="1" i="0" u="none" strike="noStrike" cap="none" dirty="0" err="1"/>
              <a:t>Entstigmatisierungsstrategie</a:t>
            </a:r>
            <a:r>
              <a:rPr lang="de-DE" sz="2800" b="1" i="0" u="none" strike="noStrike" cap="none" dirty="0"/>
              <a:t>:</a:t>
            </a:r>
            <a:r>
              <a:rPr lang="de-DE" sz="2800" i="0" u="none" strike="noStrike" cap="none" dirty="0"/>
              <a:t> Leitlinien und Eckpunkte für nationale Anti-Stigma Programme</a:t>
            </a:r>
            <a:endParaRPr sz="2800" i="0" u="none" strike="noStrike" cap="none" dirty="0"/>
          </a:p>
          <a:p>
            <a:pPr marL="228600" lvl="0" indent="-25400" algn="l" rtl="0">
              <a:lnSpc>
                <a:spcPct val="90000"/>
              </a:lnSpc>
              <a:spcBef>
                <a:spcPts val="2200"/>
              </a:spcBef>
              <a:spcAft>
                <a:spcPts val="0"/>
              </a:spcAft>
              <a:buClr>
                <a:schemeClr val="lt1"/>
              </a:buClr>
              <a:buSzPts val="3200"/>
              <a:buNone/>
            </a:pPr>
            <a:endParaRPr dirty="0"/>
          </a:p>
        </p:txBody>
      </p:sp>
    </p:spTree>
    <p:extLst>
      <p:ext uri="{BB962C8B-B14F-4D97-AF65-F5344CB8AC3E}">
        <p14:creationId xmlns:p14="http://schemas.microsoft.com/office/powerpoint/2010/main" val="3868020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de-DE"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Teilhabe/Beteiligung</a:t>
            </a:r>
            <a:endParaRPr lang="de-DE"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Inhaltsplatzhalter 2"/>
          <p:cNvSpPr txBox="1">
            <a:spLocks noGrp="1"/>
          </p:cNvSpPr>
          <p:nvPr>
            <p:ph idx="1"/>
          </p:nvPr>
        </p:nvSpPr>
        <p:spPr>
          <a:xfrm>
            <a:off x="838200" y="1395425"/>
            <a:ext cx="10515600" cy="4528051"/>
          </a:xfrm>
        </p:spPr>
        <p:txBody>
          <a:bodyPr/>
          <a:lstStyle/>
          <a:p>
            <a:r>
              <a:rPr lang="en-US" b="0" i="0" dirty="0">
                <a:effectLst/>
              </a:rPr>
              <a:t>National Institute for Mental Health (NIMH) – UK</a:t>
            </a:r>
          </a:p>
          <a:p>
            <a:r>
              <a:rPr lang="en-US" b="0" i="0" dirty="0" err="1">
                <a:effectLst/>
              </a:rPr>
              <a:t>Forschungsveto</a:t>
            </a:r>
            <a:r>
              <a:rPr lang="en-US" b="0" i="0" dirty="0">
                <a:effectLst/>
              </a:rPr>
              <a:t> – </a:t>
            </a:r>
            <a:r>
              <a:rPr lang="en-US" b="0" i="0" dirty="0" err="1">
                <a:effectLst/>
              </a:rPr>
              <a:t>Neuseeland</a:t>
            </a:r>
            <a:endParaRPr lang="en-US" b="0" i="0" dirty="0">
              <a:effectLst/>
            </a:endParaRPr>
          </a:p>
          <a:p>
            <a:r>
              <a:rPr lang="en-US" b="0" i="0" dirty="0" err="1">
                <a:effectLst/>
              </a:rPr>
              <a:t>Nutzer:innenvertretung</a:t>
            </a:r>
            <a:r>
              <a:rPr lang="en-US" b="0" i="0" dirty="0">
                <a:effectLst/>
              </a:rPr>
              <a:t> = </a:t>
            </a:r>
            <a:r>
              <a:rPr lang="en-US" b="0" i="0" dirty="0" err="1">
                <a:effectLst/>
              </a:rPr>
              <a:t>Mitarbeiter:innenvertretung</a:t>
            </a:r>
            <a:r>
              <a:rPr lang="en-US" b="0" i="0" dirty="0">
                <a:effectLst/>
              </a:rPr>
              <a:t> – UK</a:t>
            </a:r>
          </a:p>
          <a:p>
            <a:r>
              <a:rPr lang="en-US" b="0" i="0" dirty="0" err="1">
                <a:effectLst/>
              </a:rPr>
              <a:t>Beratungen</a:t>
            </a:r>
            <a:r>
              <a:rPr lang="en-US" b="0" i="0" dirty="0">
                <a:effectLst/>
              </a:rPr>
              <a:t> für </a:t>
            </a:r>
            <a:r>
              <a:rPr lang="en-US" b="0" i="0" dirty="0" err="1">
                <a:effectLst/>
              </a:rPr>
              <a:t>Krankenkassen</a:t>
            </a:r>
            <a:r>
              <a:rPr lang="en-US" b="0" i="0" dirty="0">
                <a:effectLst/>
              </a:rPr>
              <a:t> – NL</a:t>
            </a:r>
          </a:p>
          <a:p>
            <a:r>
              <a:rPr lang="en-US" dirty="0" err="1"/>
              <a:t>Bereichsleitung</a:t>
            </a:r>
            <a:r>
              <a:rPr lang="en-US" dirty="0"/>
              <a:t> </a:t>
            </a:r>
            <a:r>
              <a:rPr lang="en-US" dirty="0" err="1"/>
              <a:t>Genesungsbegleitung</a:t>
            </a:r>
            <a:r>
              <a:rPr lang="en-US" dirty="0"/>
              <a:t> TWW Berlin/ </a:t>
            </a:r>
            <a:r>
              <a:rPr lang="en-US" dirty="0" err="1"/>
              <a:t>Klinik</a:t>
            </a:r>
            <a:r>
              <a:rPr lang="en-US" dirty="0"/>
              <a:t> </a:t>
            </a:r>
            <a:r>
              <a:rPr lang="en-US" dirty="0" err="1"/>
              <a:t>Rejkjavik</a:t>
            </a:r>
            <a:endParaRPr lang="en-US" b="0" i="0" dirty="0">
              <a:effectLst/>
            </a:endParaRPr>
          </a:p>
          <a:p>
            <a:r>
              <a:rPr lang="en-US" b="0" i="0" dirty="0">
                <a:effectLst/>
              </a:rPr>
              <a:t>Peer-led services – USA/UK</a:t>
            </a:r>
          </a:p>
          <a:p>
            <a:pPr lvl="0"/>
            <a:endParaRPr lang="de-DE" dirty="0"/>
          </a:p>
        </p:txBody>
      </p:sp>
    </p:spTree>
    <p:extLst>
      <p:ext uri="{BB962C8B-B14F-4D97-AF65-F5344CB8AC3E}">
        <p14:creationId xmlns:p14="http://schemas.microsoft.com/office/powerpoint/2010/main" val="298625879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1707</Words>
  <Application>Microsoft Office PowerPoint</Application>
  <PresentationFormat>Breitbild</PresentationFormat>
  <Paragraphs>153</Paragraphs>
  <Slides>27</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27</vt:i4>
      </vt:variant>
    </vt:vector>
  </HeadingPairs>
  <TitlesOfParts>
    <vt:vector size="33" baseType="lpstr">
      <vt:lpstr>Arial</vt:lpstr>
      <vt:lpstr>Calibri</vt:lpstr>
      <vt:lpstr>Century Gothic</vt:lpstr>
      <vt:lpstr>Colaborate-Bold</vt:lpstr>
      <vt:lpstr>Roboto</vt:lpstr>
      <vt:lpstr>Office</vt:lpstr>
      <vt:lpstr>Genesungsbegleitung im Wandel - Psychiatriepolitische, wissenschaftliche und menschenrechtliche Einflüsse  EX-IN Vernetzungstreffen Bayern  23.02.2026 Kloster Irsee - Jörg Utschakowski -</vt:lpstr>
      <vt:lpstr>Soziale Psychiatrie heute - keine Zukunft ohne Partizipation? !</vt:lpstr>
      <vt:lpstr>PowerPoint-Präsentation</vt:lpstr>
      <vt:lpstr>PowerPoint-Präsentation</vt:lpstr>
      <vt:lpstr>In einem modernen Ansatz von psychischen Gesundheitsdien-sten, der sich auf Genesung, Autonomie und die Rechte des Einzelnen konzentriert, ist die Integration des Genesung-begleitungsansatzes in Gesundheits- und Sozialsysteme entscheidend, um eine genesungsorientierte psychische Gesundheitsversorgung zu verwirklichen. Gelebte Erfahrung wird als die Weisheit beschrieben, die aus der Erfahrung und oft auch der Überwindung einer psychischen Herausforderung entsteht. … Genesungsbegleitende bringen einzigartige Perspektiven und Fachwissen ein, erhöhen die Inklusivität der Dienstleistungen und überbrücken die Lücken zwischen traditionellen Gesund-heitsstrukturen und den Nutzer:innen. Trotz der zunehmenden Anerkennung ihrer Bedeutung stößt die Integration von Rollen mit gelebter Erfahrung auf systemische Herausforderungen, einschließlich Widerstand seitens des traditionellen Personals, politischen Einschränkungen und unbeständigen Finanzierungen.  </vt:lpstr>
      <vt:lpstr>PowerPoint-Präsentation</vt:lpstr>
      <vt:lpstr>PowerPoint-Präsentation</vt:lpstr>
      <vt:lpstr>Einbeziehung und joint ownership von GB in der Entwicklung von Leoitlinien und Strategien für seelischer Gesundheit/Psychiatrie </vt:lpstr>
      <vt:lpstr>Teilhabe/Beteiligung</vt:lpstr>
      <vt:lpstr>Ziele der Beteiligung</vt:lpstr>
      <vt:lpstr>PowerPoint-Präsentation</vt:lpstr>
      <vt:lpstr>Qualifikation</vt:lpstr>
      <vt:lpstr>   Genesungsbegleiter:innen Ausbildung  in Europa   </vt:lpstr>
      <vt:lpstr>PowerPoint-Präsentation</vt:lpstr>
      <vt:lpstr>Strategie Papier</vt:lpstr>
      <vt:lpstr>PowerPoint-Präsentation</vt:lpstr>
      <vt:lpstr>More Quality</vt:lpstr>
      <vt:lpstr>PowerPoint-Präsentation</vt:lpstr>
      <vt:lpstr>PowerPoint-Präsentation</vt:lpstr>
      <vt:lpstr>PowerPoint-Präsentation</vt:lpstr>
      <vt:lpstr>Wissen / Kompetenz: </vt:lpstr>
      <vt:lpstr>Impulse für die Weiterentwicklung der Psychiatrie </vt:lpstr>
      <vt:lpstr>„Change Agents“ oder „Peer Washing“</vt:lpstr>
      <vt:lpstr>Einbeziehung von GB</vt:lpstr>
      <vt:lpstr>Bedarfe der Institution</vt:lpstr>
      <vt:lpstr>Prozesse der Neudefinition</vt:lpstr>
      <vt:lpstr>Ko-Produktion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 Psychiatriereform</dc:title>
  <dc:creator>Utschakowski, Jörg (Gesundheit)</dc:creator>
  <cp:lastModifiedBy>Utschakowski, Jörg (SGFV)</cp:lastModifiedBy>
  <cp:revision>273</cp:revision>
  <cp:lastPrinted>2022-08-24T07:44:45Z</cp:lastPrinted>
  <dcterms:created xsi:type="dcterms:W3CDTF">2019-05-16T06:37:36Z</dcterms:created>
  <dcterms:modified xsi:type="dcterms:W3CDTF">2026-03-23T11:18:01Z</dcterms:modified>
</cp:coreProperties>
</file>